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81" r:id="rId2"/>
    <p:sldMasterId id="2147483734" r:id="rId3"/>
  </p:sldMasterIdLst>
  <p:notesMasterIdLst>
    <p:notesMasterId r:id="rId30"/>
  </p:notesMasterIdLst>
  <p:sldIdLst>
    <p:sldId id="541" r:id="rId4"/>
    <p:sldId id="826" r:id="rId5"/>
    <p:sldId id="527" r:id="rId6"/>
    <p:sldId id="1104" r:id="rId7"/>
    <p:sldId id="553" r:id="rId8"/>
    <p:sldId id="1088" r:id="rId9"/>
    <p:sldId id="1096" r:id="rId10"/>
    <p:sldId id="1116" r:id="rId11"/>
    <p:sldId id="1094" r:id="rId12"/>
    <p:sldId id="519" r:id="rId13"/>
    <p:sldId id="1074" r:id="rId14"/>
    <p:sldId id="523" r:id="rId15"/>
    <p:sldId id="518" r:id="rId16"/>
    <p:sldId id="524" r:id="rId17"/>
    <p:sldId id="522" r:id="rId18"/>
    <p:sldId id="1117" r:id="rId19"/>
    <p:sldId id="1108" r:id="rId20"/>
    <p:sldId id="1114" r:id="rId21"/>
    <p:sldId id="415" r:id="rId22"/>
    <p:sldId id="1110" r:id="rId23"/>
    <p:sldId id="1111" r:id="rId24"/>
    <p:sldId id="1112" r:id="rId25"/>
    <p:sldId id="1106" r:id="rId26"/>
    <p:sldId id="538" r:id="rId27"/>
    <p:sldId id="1069" r:id="rId28"/>
    <p:sldId id="10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Awad" initials="CA" lastIdx="1" clrIdx="1">
    <p:extLst>
      <p:ext uri="{19B8F6BF-5375-455C-9EA6-DF929625EA0E}">
        <p15:presenceInfo xmlns:p15="http://schemas.microsoft.com/office/powerpoint/2012/main" userId="S-1-5-21-889838981-920820592-1903951286-237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7E7"/>
    <a:srgbClr val="263238"/>
    <a:srgbClr val="FF00FF"/>
    <a:srgbClr val="6C6E89"/>
    <a:srgbClr val="56759F"/>
    <a:srgbClr val="9A52A0"/>
    <a:srgbClr val="12456F"/>
    <a:srgbClr val="FFFFFF"/>
    <a:srgbClr val="E9EEF2"/>
    <a:srgbClr val="51B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0615" autoAdjust="0"/>
  </p:normalViewPr>
  <p:slideViewPr>
    <p:cSldViewPr snapToGrid="0">
      <p:cViewPr varScale="1">
        <p:scale>
          <a:sx n="51" d="100"/>
          <a:sy n="51" d="100"/>
        </p:scale>
        <p:origin x="1212" y="40"/>
      </p:cViewPr>
      <p:guideLst>
        <p:guide orient="horz" pos="2160"/>
        <p:guide pos="3840"/>
      </p:guideLst>
    </p:cSldViewPr>
  </p:slideViewPr>
  <p:notesTextViewPr>
    <p:cViewPr>
      <p:scale>
        <a:sx n="3" d="2"/>
        <a:sy n="3" d="2"/>
      </p:scale>
      <p:origin x="0" y="0"/>
    </p:cViewPr>
  </p:notesTextViewPr>
  <p:sorterViewPr>
    <p:cViewPr>
      <p:scale>
        <a:sx n="60" d="100"/>
        <a:sy n="60" d="100"/>
      </p:scale>
      <p:origin x="0" y="-979"/>
    </p:cViewPr>
  </p:sorterViewPr>
  <p:notesViewPr>
    <p:cSldViewPr snapToGrid="0">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6560-45CA-4F4B-8D80-1EAC7B95C824}"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24919-068E-49F4-A398-979F7784A2F4}" type="slidenum">
              <a:rPr lang="en-US" smtClean="0"/>
              <a:t>‹#›</a:t>
            </a:fld>
            <a:endParaRPr lang="en-US"/>
          </a:p>
        </p:txBody>
      </p:sp>
    </p:spTree>
    <p:extLst>
      <p:ext uri="{BB962C8B-B14F-4D97-AF65-F5344CB8AC3E}">
        <p14:creationId xmlns:p14="http://schemas.microsoft.com/office/powerpoint/2010/main" val="42275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400" b="0"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E67C9A-1597-43EA-B33D-17813EAD7341}" type="slidenum">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166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9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b="0" baseline="0" dirty="0"/>
              <a:t>30 countries in EAP and SA had sufficient data to estimate coverage of basic services in 2021 (up from 22 in the previous update). &lt;50% of schools in four of the 30 countries. 8 are below the global average.</a:t>
            </a:r>
            <a:endParaRPr lang="en-US" sz="10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37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28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baseline="0" dirty="0"/>
              <a:t>28 countries in EAP and SA had sufficient data to estimate coverage of basic services in 2021 (up from 21 in 2019). Coverage is less than 50% in 6 of the 28. 7 are below the global average.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437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37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b="0" baseline="0" dirty="0"/>
              <a:t>24 countries in EAP and SA had sufficient data to estimate coverage of basic hygiene services in 2021 (up from 18 for 2019). 5 of which are &lt;50% and 7 are below the global average.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189CD-4DDE-41FE-B70F-C17D29E55C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38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 add to zoom platform</a:t>
            </a:r>
          </a:p>
        </p:txBody>
      </p:sp>
      <p:sp>
        <p:nvSpPr>
          <p:cNvPr id="4" name="Slide Number Placeholder 3"/>
          <p:cNvSpPr>
            <a:spLocks noGrp="1"/>
          </p:cNvSpPr>
          <p:nvPr>
            <p:ph type="sldNum" sz="quarter" idx="10"/>
          </p:nvPr>
        </p:nvSpPr>
        <p:spPr/>
        <p:txBody>
          <a:bodyPr/>
          <a:lstStyle/>
          <a:p>
            <a:fld id="{F8024919-068E-49F4-A398-979F7784A2F4}" type="slidenum">
              <a:rPr lang="en-US" smtClean="0"/>
              <a:t>16</a:t>
            </a:fld>
            <a:endParaRPr lang="en-US"/>
          </a:p>
        </p:txBody>
      </p:sp>
    </p:spTree>
    <p:extLst>
      <p:ext uri="{BB962C8B-B14F-4D97-AF65-F5344CB8AC3E}">
        <p14:creationId xmlns:p14="http://schemas.microsoft.com/office/powerpoint/2010/main" val="2870331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some progress on WASH in schools has been made since the start of the SDGs it is much too slow to meet the SDGs by 2030. </a:t>
            </a:r>
          </a:p>
          <a:p>
            <a:pPr marL="171450" indent="-171450">
              <a:buFont typeface="Arial" panose="020B0604020202020204" pitchFamily="34" charset="0"/>
              <a:buChar char="•"/>
            </a:pPr>
            <a:r>
              <a:rPr lang="en-US" dirty="0"/>
              <a:t>However rates of progress tend to be faster in SA and EAP compared to global averages. (ILE impact?)</a:t>
            </a:r>
          </a:p>
          <a:p>
            <a:pPr marL="171450" indent="-171450">
              <a:buFont typeface="Arial" panose="020B0604020202020204" pitchFamily="34" charset="0"/>
              <a:buChar char="•"/>
            </a:pPr>
            <a:r>
              <a:rPr lang="en-US" dirty="0"/>
              <a:t>Trend data are only available for few countries in the SA and EAP regions. </a:t>
            </a:r>
          </a:p>
          <a:p>
            <a:pPr marL="171450" indent="-171450">
              <a:buFont typeface="Arial" panose="020B0604020202020204" pitchFamily="34" charset="0"/>
              <a:buChar char="•"/>
            </a:pPr>
            <a:r>
              <a:rPr lang="en-US" dirty="0"/>
              <a:t>Of those, India and the Philippines are on track to meet the SDG for sanitation in schools and Cambodia is on track to meet the SDG for hygiene in schools, but progress for other elements and countries with data is too slow.</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17</a:t>
            </a:fld>
            <a:endParaRPr lang="en-GB"/>
          </a:p>
        </p:txBody>
      </p:sp>
    </p:spTree>
    <p:extLst>
      <p:ext uri="{BB962C8B-B14F-4D97-AF65-F5344CB8AC3E}">
        <p14:creationId xmlns:p14="http://schemas.microsoft.com/office/powerpoint/2010/main" val="203927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countries have data disaggregated by urban and rural, and by school level.</a:t>
            </a:r>
            <a:endParaRPr lang="en-US" baseline="0" dirty="0"/>
          </a:p>
          <a:p>
            <a:pPr marL="171450" indent="-171450">
              <a:buFont typeface="Arial" panose="020B0604020202020204" pitchFamily="34" charset="0"/>
              <a:buChar char="•"/>
            </a:pPr>
            <a:r>
              <a:rPr lang="en-US" baseline="0" dirty="0"/>
              <a:t>For some countries difference is small, for some big difference, such as Mongolia for hygiene in different school levels, but not for water, whereas in India there is a fairly consistent gap for all indicators and settings. </a:t>
            </a:r>
          </a:p>
          <a:p>
            <a:pPr marL="171450" indent="-171450">
              <a:buFont typeface="Arial" panose="020B0604020202020204" pitchFamily="34" charset="0"/>
              <a:buChar char="•"/>
            </a:pPr>
            <a:r>
              <a:rPr lang="en-US" baseline="0" dirty="0"/>
              <a:t>Typically, primary schools have lower coverage than secondary schools but this is not always the case. For example, in Bangladesh, primary schools have much higher coverage for hygiene than secondary schools.</a:t>
            </a:r>
          </a:p>
          <a:p>
            <a:pPr marL="171450" indent="-171450">
              <a:buFont typeface="Arial" panose="020B0604020202020204" pitchFamily="34" charset="0"/>
              <a:buChar char="•"/>
            </a:pPr>
            <a:r>
              <a:rPr lang="en-US" baseline="0" dirty="0"/>
              <a:t>Where we do have data on pre-primary it’s often even lower than primary schools</a:t>
            </a:r>
            <a:endParaRPr lang="en-US"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18</a:t>
            </a:fld>
            <a:endParaRPr lang="en-GB"/>
          </a:p>
        </p:txBody>
      </p:sp>
    </p:spTree>
    <p:extLst>
      <p:ext uri="{BB962C8B-B14F-4D97-AF65-F5344CB8AC3E}">
        <p14:creationId xmlns:p14="http://schemas.microsoft.com/office/powerpoint/2010/main" val="19353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It is </a:t>
            </a:r>
            <a:r>
              <a:rPr lang="en-US" baseline="0" dirty="0" err="1"/>
              <a:t>recognised</a:t>
            </a:r>
            <a:r>
              <a:rPr lang="en-US" baseline="0" dirty="0"/>
              <a:t> that this basic minimum level of service is not sufficient for full realization of the human rights to education, safe water and sanitation and that additional rungs may be needed in future to monitor advanced service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We try to focus on a specific area each report. MHH was a focus last report and has been focus of the ILE. More on this in upcoming side sessions.</a:t>
            </a:r>
          </a:p>
          <a:p>
            <a:pPr marL="171450" indent="-171450">
              <a:buFont typeface="Arial" panose="020B0604020202020204" pitchFamily="34" charset="0"/>
              <a:buChar char="•"/>
            </a:pPr>
            <a:r>
              <a:rPr lang="en-US" baseline="0" dirty="0"/>
              <a:t>The JMP latest global report on WASH in schools includes two pull-out sections with examples of monitoring beyond basic service, including pandemic preparedness and disability-inclusive WASH in schools.</a:t>
            </a:r>
          </a:p>
        </p:txBody>
      </p:sp>
      <p:sp>
        <p:nvSpPr>
          <p:cNvPr id="4" name="Slide Number Placeholder 3"/>
          <p:cNvSpPr>
            <a:spLocks noGrp="1"/>
          </p:cNvSpPr>
          <p:nvPr>
            <p:ph type="sldNum" sz="quarter" idx="10"/>
          </p:nvPr>
        </p:nvSpPr>
        <p:spPr/>
        <p:txBody>
          <a:bodyPr/>
          <a:lstStyle/>
          <a:p>
            <a:fld id="{F8024919-068E-49F4-A398-979F7784A2F4}" type="slidenum">
              <a:rPr lang="en-US" smtClean="0"/>
              <a:t>19</a:t>
            </a:fld>
            <a:endParaRPr lang="en-US"/>
          </a:p>
        </p:txBody>
      </p:sp>
    </p:spTree>
    <p:extLst>
      <p:ext uri="{BB962C8B-B14F-4D97-AF65-F5344CB8AC3E}">
        <p14:creationId xmlns:p14="http://schemas.microsoft.com/office/powerpoint/2010/main" val="358043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2</a:t>
            </a:fld>
            <a:endParaRPr lang="en-US"/>
          </a:p>
        </p:txBody>
      </p:sp>
    </p:spTree>
    <p:extLst>
      <p:ext uri="{BB962C8B-B14F-4D97-AF65-F5344CB8AC3E}">
        <p14:creationId xmlns:p14="http://schemas.microsoft.com/office/powerpoint/2010/main" val="96819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All three elements of WASH are critical to prevent the spread of COVID-19 and support a safe learning environment.</a:t>
            </a:r>
          </a:p>
          <a:p>
            <a:pPr marL="171450" indent="-171450">
              <a:buFont typeface="Arial" panose="020B0604020202020204" pitchFamily="34" charset="0"/>
              <a:buChar char="•"/>
            </a:pPr>
            <a:r>
              <a:rPr lang="en-US" baseline="0" dirty="0"/>
              <a:t>We see a sharp decrease in coverage for many countries when we consider the proportion of schools with access to all three elements of WASH. </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20</a:t>
            </a:fld>
            <a:endParaRPr lang="en-GB"/>
          </a:p>
        </p:txBody>
      </p:sp>
    </p:spTree>
    <p:extLst>
      <p:ext uri="{BB962C8B-B14F-4D97-AF65-F5344CB8AC3E}">
        <p14:creationId xmlns:p14="http://schemas.microsoft.com/office/powerpoint/2010/main" val="346842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In the few countries that monitor pandemic preparedness beyond basic WASH services, many schools do not have important elements of infection prevention and control (IPC) such as environmental cleaning materials, safe solid waste management, or hygiene promotion with easily accessible facilities for handwashing before eating and after using the toilet.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latin typeface="+mn-lt"/>
                <a:ea typeface="+mn-ea"/>
                <a:cs typeface="+mn-cs"/>
              </a:rPr>
              <a:t>However, there are positive examples as well. For example, …</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21</a:t>
            </a:fld>
            <a:endParaRPr lang="en-GB"/>
          </a:p>
        </p:txBody>
      </p:sp>
    </p:spTree>
    <p:extLst>
      <p:ext uri="{BB962C8B-B14F-4D97-AF65-F5344CB8AC3E}">
        <p14:creationId xmlns:p14="http://schemas.microsoft.com/office/powerpoint/2010/main" val="572816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Next LT Pro Light" panose="020B0304020202020204" pitchFamily="34" charset="0"/>
              </a:rPr>
              <a:t>And, the provision of disability-accessible infrastructure in schools goes far beyond WASH services</a:t>
            </a:r>
          </a:p>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22</a:t>
            </a:fld>
            <a:endParaRPr lang="en-US"/>
          </a:p>
        </p:txBody>
      </p:sp>
    </p:spTree>
    <p:extLst>
      <p:ext uri="{BB962C8B-B14F-4D97-AF65-F5344CB8AC3E}">
        <p14:creationId xmlns:p14="http://schemas.microsoft.com/office/powerpoint/2010/main" val="413393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
        <p:nvSpPr>
          <p:cNvPr id="4" name="Slide Number Placeholder 3"/>
          <p:cNvSpPr>
            <a:spLocks noGrp="1"/>
          </p:cNvSpPr>
          <p:nvPr>
            <p:ph type="sldNum" sz="quarter" idx="10"/>
          </p:nvPr>
        </p:nvSpPr>
        <p:spPr/>
        <p:txBody>
          <a:bodyPr/>
          <a:lstStyle/>
          <a:p>
            <a:fld id="{F8024919-068E-49F4-A398-979F7784A2F4}" type="slidenum">
              <a:rPr lang="en-US" smtClean="0"/>
              <a:t>23</a:t>
            </a:fld>
            <a:endParaRPr lang="en-US"/>
          </a:p>
        </p:txBody>
      </p:sp>
    </p:spTree>
    <p:extLst>
      <p:ext uri="{BB962C8B-B14F-4D97-AF65-F5344CB8AC3E}">
        <p14:creationId xmlns:p14="http://schemas.microsoft.com/office/powerpoint/2010/main" val="3781025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Country files are available online for 182 countries including detailed data and sources that were used and assumptions made</a:t>
            </a:r>
          </a:p>
          <a:p>
            <a:pPr marL="171450" indent="-171450">
              <a:buFont typeface="Arial" panose="020B0604020202020204" pitchFamily="34" charset="0"/>
              <a:buChar char="•"/>
            </a:pPr>
            <a:r>
              <a:rPr lang="en-US" baseline="0" dirty="0"/>
              <a:t>Detailed data files are available on washdata.org. </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24</a:t>
            </a:fld>
            <a:endParaRPr lang="en-GB"/>
          </a:p>
        </p:txBody>
      </p:sp>
    </p:spTree>
    <p:extLst>
      <p:ext uri="{BB962C8B-B14F-4D97-AF65-F5344CB8AC3E}">
        <p14:creationId xmlns:p14="http://schemas.microsoft.com/office/powerpoint/2010/main" val="41829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venir Next LT Pro" panose="020B0504020202020204" pitchFamily="34" charset="0"/>
              </a:rPr>
              <a:t>The JMP side session will be workshop style and take place over two days (1-2 hours each day). Link for QR code: https://forms.gle/GftsprAhhZR8Xfa87.</a:t>
            </a:r>
          </a:p>
          <a:p>
            <a:pPr marL="0" indent="0">
              <a:buFont typeface="Arial" panose="020B0604020202020204" pitchFamily="34" charset="0"/>
              <a:buNone/>
            </a:pPr>
            <a:r>
              <a:rPr lang="en-US" sz="1200" dirty="0">
                <a:latin typeface="Avenir Next LT Pro" panose="020B0504020202020204" pitchFamily="34" charset="0"/>
              </a:rPr>
              <a:t>…and for a more in-depth dive into monitoring MHH, check out the </a:t>
            </a:r>
            <a:r>
              <a:rPr lang="en-US" sz="1200" b="1" dirty="0">
                <a:solidFill>
                  <a:srgbClr val="263238"/>
                </a:solidFill>
                <a:latin typeface="Avenir Next LT Pro" panose="020B0504020202020204" pitchFamily="34" charset="0"/>
              </a:rPr>
              <a:t>Global MHH Monitoring Group session </a:t>
            </a:r>
            <a:r>
              <a:rPr lang="en-US" sz="1200" dirty="0">
                <a:latin typeface="Avenir Next LT Pro" panose="020B0504020202020204" pitchFamily="34" charset="0"/>
              </a:rPr>
              <a:t>on the new recommended indicators for MHH!</a:t>
            </a:r>
            <a:endParaRPr lang="en-US" baseline="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25</a:t>
            </a:fld>
            <a:endParaRPr lang="en-GB"/>
          </a:p>
        </p:txBody>
      </p:sp>
    </p:spTree>
    <p:extLst>
      <p:ext uri="{BB962C8B-B14F-4D97-AF65-F5344CB8AC3E}">
        <p14:creationId xmlns:p14="http://schemas.microsoft.com/office/powerpoint/2010/main" val="292147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SDG4 has a target on effective learning environments which includes basic drinking water, sanitation and hygiene in schools </a:t>
            </a:r>
          </a:p>
          <a:p>
            <a:pPr marL="171450" indent="-171450">
              <a:buFont typeface="Arial" panose="020B0604020202020204" pitchFamily="34" charset="0"/>
              <a:buChar char="•"/>
            </a:pPr>
            <a:r>
              <a:rPr lang="en-US" baseline="0" dirty="0"/>
              <a:t>This target </a:t>
            </a:r>
            <a:r>
              <a:rPr lang="en-US" b="1" baseline="0" dirty="0"/>
              <a:t>calls for close collaboration between WASH and Education sectors</a:t>
            </a:r>
          </a:p>
        </p:txBody>
      </p:sp>
      <p:sp>
        <p:nvSpPr>
          <p:cNvPr id="4" name="Slide Number Placeholder 3"/>
          <p:cNvSpPr>
            <a:spLocks noGrp="1"/>
          </p:cNvSpPr>
          <p:nvPr>
            <p:ph type="sldNum" sz="quarter" idx="10"/>
          </p:nvPr>
        </p:nvSpPr>
        <p:spPr/>
        <p:txBody>
          <a:bodyPr/>
          <a:lstStyle/>
          <a:p>
            <a:fld id="{F8024919-068E-49F4-A398-979F7784A2F4}" type="slidenum">
              <a:rPr lang="en-US" smtClean="0"/>
              <a:t>3</a:t>
            </a:fld>
            <a:endParaRPr lang="en-US"/>
          </a:p>
        </p:txBody>
      </p:sp>
    </p:spTree>
    <p:extLst>
      <p:ext uri="{BB962C8B-B14F-4D97-AF65-F5344CB8AC3E}">
        <p14:creationId xmlns:p14="http://schemas.microsoft.com/office/powerpoint/2010/main" val="291432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JMP ladders focus on progress towards a basic level of drinking water, sanitation and hygiene service in schools which is the indicator used for SDG monitoring</a:t>
            </a:r>
          </a:p>
          <a:p>
            <a:pPr marL="171450" indent="-171450">
              <a:buFont typeface="Arial" panose="020B0604020202020204" pitchFamily="34" charset="0"/>
              <a:buChar char="•"/>
            </a:pPr>
            <a:r>
              <a:rPr lang="en-US" baseline="0" dirty="0"/>
              <a:t>Agreed upon by Expert Group representing multiple regions and organizations, including UNESCO-UIS.</a:t>
            </a:r>
          </a:p>
        </p:txBody>
      </p:sp>
      <p:sp>
        <p:nvSpPr>
          <p:cNvPr id="4" name="Slide Number Placeholder 3"/>
          <p:cNvSpPr>
            <a:spLocks noGrp="1"/>
          </p:cNvSpPr>
          <p:nvPr>
            <p:ph type="sldNum" sz="quarter" idx="10"/>
          </p:nvPr>
        </p:nvSpPr>
        <p:spPr/>
        <p:txBody>
          <a:bodyPr/>
          <a:lstStyle/>
          <a:p>
            <a:fld id="{F8024919-068E-49F4-A398-979F7784A2F4}" type="slidenum">
              <a:rPr lang="en-US" smtClean="0"/>
              <a:t>4</a:t>
            </a:fld>
            <a:endParaRPr lang="en-US"/>
          </a:p>
        </p:txBody>
      </p:sp>
    </p:spTree>
    <p:extLst>
      <p:ext uri="{BB962C8B-B14F-4D97-AF65-F5344CB8AC3E}">
        <p14:creationId xmlns:p14="http://schemas.microsoft.com/office/powerpoint/2010/main" val="141836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total of 1,029 national data sources were used for the</a:t>
            </a:r>
            <a:r>
              <a:rPr lang="en-US" baseline="0" dirty="0"/>
              <a:t> 2022 update report</a:t>
            </a:r>
          </a:p>
          <a:p>
            <a:pPr marL="171450" indent="-171450">
              <a:buFont typeface="Arial" panose="020B0604020202020204" pitchFamily="34" charset="0"/>
              <a:buChar char="•"/>
            </a:pPr>
            <a:r>
              <a:rPr lang="en-US" baseline="0" dirty="0"/>
              <a:t>Average of 5.6 datasets per country (182 countries)</a:t>
            </a:r>
          </a:p>
          <a:p>
            <a:pPr marL="171450" indent="-171450">
              <a:buFont typeface="Arial" panose="020B0604020202020204" pitchFamily="34" charset="0"/>
              <a:buChar char="•"/>
            </a:pPr>
            <a:r>
              <a:rPr lang="en-US" baseline="0" dirty="0"/>
              <a:t>Data sources include EMIS, periodic censuses, UNESCO Institute for Statistics data, and surveys </a:t>
            </a:r>
          </a:p>
          <a:p>
            <a:pPr marL="171450" indent="-171450">
              <a:buFont typeface="Arial" panose="020B0604020202020204" pitchFamily="34" charset="0"/>
              <a:buChar char="•"/>
            </a:pPr>
            <a:r>
              <a:rPr lang="en-US" baseline="0" dirty="0"/>
              <a:t>Data were mapped to the indicator elements to standardize results between surveys and countries to the extent possible</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5</a:t>
            </a:fld>
            <a:endParaRPr lang="en-GB"/>
          </a:p>
        </p:txBody>
      </p:sp>
    </p:spTree>
    <p:extLst>
      <p:ext uri="{BB962C8B-B14F-4D97-AF65-F5344CB8AC3E}">
        <p14:creationId xmlns:p14="http://schemas.microsoft.com/office/powerpoint/2010/main" val="45125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 add to zoom platform</a:t>
            </a:r>
          </a:p>
        </p:txBody>
      </p:sp>
      <p:sp>
        <p:nvSpPr>
          <p:cNvPr id="4" name="Slide Number Placeholder 3"/>
          <p:cNvSpPr>
            <a:spLocks noGrp="1"/>
          </p:cNvSpPr>
          <p:nvPr>
            <p:ph type="sldNum" sz="quarter" idx="10"/>
          </p:nvPr>
        </p:nvSpPr>
        <p:spPr/>
        <p:txBody>
          <a:bodyPr/>
          <a:lstStyle/>
          <a:p>
            <a:fld id="{F8024919-068E-49F4-A398-979F7784A2F4}" type="slidenum">
              <a:rPr lang="en-US" smtClean="0"/>
              <a:t>6</a:t>
            </a:fld>
            <a:endParaRPr lang="en-US"/>
          </a:p>
        </p:txBody>
      </p:sp>
    </p:spTree>
    <p:extLst>
      <p:ext uri="{BB962C8B-B14F-4D97-AF65-F5344CB8AC3E}">
        <p14:creationId xmlns:p14="http://schemas.microsoft.com/office/powerpoint/2010/main" val="32312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National data sources are compiled in “JMP Country Files” and estimates are calculated using JMP rules.</a:t>
            </a:r>
          </a:p>
          <a:p>
            <a:pPr marL="171450" indent="-171450">
              <a:buFont typeface="Arial" panose="020B0604020202020204" pitchFamily="34" charset="0"/>
              <a:buChar char="•"/>
            </a:pPr>
            <a:r>
              <a:rPr lang="en-US" dirty="0"/>
              <a:t>A JMP country consultation is then facilitated by UNICEF country offices which aims to engage National Statistics Offices and other relevant stakeholders to review the draft estimates in the “JMP Country File”</a:t>
            </a:r>
          </a:p>
          <a:p>
            <a:pPr marL="171450" indent="-171450">
              <a:buFont typeface="Arial" panose="020B0604020202020204" pitchFamily="34" charset="0"/>
              <a:buChar char="•"/>
            </a:pPr>
            <a:r>
              <a:rPr lang="en-US" dirty="0"/>
              <a:t>The consultation focuses on 3 main questions:</a:t>
            </a:r>
          </a:p>
          <a:p>
            <a:pPr marL="171450" indent="-171450">
              <a:buFont typeface="Arial" panose="020B0604020202020204" pitchFamily="34" charset="0"/>
              <a:buChar char="•"/>
            </a:pPr>
            <a:r>
              <a:rPr lang="en-US" dirty="0"/>
              <a:t>Since the JMP tries to apply the same rules to all countries to support cross-country comparison and global reporting, the JMP estimates may differ from national figures.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7</a:t>
            </a:fld>
            <a:endParaRPr lang="en-US"/>
          </a:p>
        </p:txBody>
      </p:sp>
    </p:spTree>
    <p:extLst>
      <p:ext uri="{BB962C8B-B14F-4D97-AF65-F5344CB8AC3E}">
        <p14:creationId xmlns:p14="http://schemas.microsoft.com/office/powerpoint/2010/main" val="174160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For the baseline report in 2018, a few countries in the Asia-Pacific regions already had data with 4 countries able to report on all three elements of basic services (water, sanitation, and hygiene). </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8</a:t>
            </a:fld>
            <a:endParaRPr lang="en-GB"/>
          </a:p>
        </p:txBody>
      </p:sp>
    </p:spTree>
    <p:extLst>
      <p:ext uri="{BB962C8B-B14F-4D97-AF65-F5344CB8AC3E}">
        <p14:creationId xmlns:p14="http://schemas.microsoft.com/office/powerpoint/2010/main" val="113953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 significant amount of data for the 2022 report came from the SA and EAP regions with 17 countries able to report on all three elements of basic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What a huge improvement in data availability in the past 5 years!</a:t>
            </a:r>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9</a:t>
            </a:fld>
            <a:endParaRPr lang="en-GB"/>
          </a:p>
        </p:txBody>
      </p:sp>
    </p:spTree>
    <p:extLst>
      <p:ext uri="{BB962C8B-B14F-4D97-AF65-F5344CB8AC3E}">
        <p14:creationId xmlns:p14="http://schemas.microsoft.com/office/powerpoint/2010/main" val="16248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76929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00271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51841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78758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54139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143123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71203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130566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84284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0700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12574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46A99-B070-467A-90DE-A830AC3C3BF7}" type="datetime1">
              <a:rPr lang="en-US" smtClean="0">
                <a:solidFill>
                  <a:prstClr val="black">
                    <a:tint val="75000"/>
                  </a:prstClr>
                </a:solidFill>
              </a:rPr>
              <a:t>8/30/2022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814231-C564-459E-A527-55508A559AB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33378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64749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07006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228944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84310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34365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025016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63506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630327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72379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8/30/2022</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06876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09D2-BF79-4526-A68C-7AC823EBD3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4A5E14B-62D1-48BA-BC44-B6C1F12BF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D6DA308-23E0-4889-A809-B6F9F63D9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6622811-1B16-4B99-8485-39BC88B16E32}"/>
              </a:ext>
            </a:extLst>
          </p:cNvPr>
          <p:cNvSpPr>
            <a:spLocks noGrp="1"/>
          </p:cNvSpPr>
          <p:nvPr>
            <p:ph type="dt" sz="half" idx="10"/>
          </p:nvPr>
        </p:nvSpPr>
        <p:spPr/>
        <p:txBody>
          <a:bodyPr/>
          <a:lstStyle/>
          <a:p>
            <a:fld id="{42FFFC71-E040-4FD0-8E95-555B9C55FADC}" type="datetimeFigureOut">
              <a:rPr lang="en-SG" smtClean="0"/>
              <a:t>30/8/2022</a:t>
            </a:fld>
            <a:endParaRPr lang="en-SG"/>
          </a:p>
        </p:txBody>
      </p:sp>
      <p:sp>
        <p:nvSpPr>
          <p:cNvPr id="6" name="Footer Placeholder 5">
            <a:extLst>
              <a:ext uri="{FF2B5EF4-FFF2-40B4-BE49-F238E27FC236}">
                <a16:creationId xmlns:a16="http://schemas.microsoft.com/office/drawing/2014/main" id="{B0A56DA4-BB2E-4A3D-8711-3A8BDB880DE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113E3DD-71F0-4CBC-BFC7-229E93A64589}"/>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130777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1533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61556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6301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62813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74348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8/30/2022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8" cstate="screen">
            <a:extLst>
              <a:ext uri="{28A0092B-C50C-407E-A947-70E740481C1C}">
                <a14:useLocalDpi xmlns:a14="http://schemas.microsoft.com/office/drawing/2010/main" val="0"/>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7384686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50" r:id="rId4"/>
  </p:sldLayoutIdLst>
  <p:hf hdr="0" ftr="0" dt="0"/>
  <p:txStyles>
    <p:titleStyle>
      <a:lvl1pPr algn="ctr" rtl="0" fontAlgn="base">
        <a:spcBef>
          <a:spcPct val="0"/>
        </a:spcBef>
        <a:spcAft>
          <a:spcPct val="0"/>
        </a:spcAft>
        <a:defRPr sz="4000" kern="1200">
          <a:solidFill>
            <a:schemeClr val="tx1"/>
          </a:solidFill>
          <a:latin typeface="Avenir Next LT Pro" panose="020B0504020202020204"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venir Next LT Pro" panose="020B0504020202020204"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Avenir Next LT Pro" panose="020B0504020202020204"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Avenir Next LT Pro" panose="020B0504020202020204"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Avenir Next LT Pro" panose="020B050402020202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22796850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11807851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ashdata.org/data/downloads" TargetMode="Externa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8086" y="5349320"/>
            <a:ext cx="4025153" cy="707886"/>
          </a:xfrm>
          <a:prstGeom prst="rect">
            <a:avLst/>
          </a:prstGeom>
        </p:spPr>
        <p:txBody>
          <a:bodyPr wrap="square">
            <a:spAutoFit/>
          </a:bodyPr>
          <a:lstStyle/>
          <a:p>
            <a:r>
              <a:rPr lang="en-US" sz="2000" dirty="0">
                <a:solidFill>
                  <a:schemeClr val="bg1"/>
                </a:solidFill>
              </a:rPr>
              <a:t>7th WASH in Schools ILE, Manila</a:t>
            </a:r>
            <a:br>
              <a:rPr lang="en-US" sz="2000" dirty="0">
                <a:solidFill>
                  <a:schemeClr val="bg1"/>
                </a:solidFill>
              </a:rPr>
            </a:br>
            <a:r>
              <a:rPr lang="en-US" sz="2000" dirty="0">
                <a:solidFill>
                  <a:schemeClr val="bg1"/>
                </a:solidFill>
              </a:rPr>
              <a:t>11 November 2019</a:t>
            </a:r>
          </a:p>
        </p:txBody>
      </p:sp>
      <p:pic>
        <p:nvPicPr>
          <p:cNvPr id="11" name="Picture 10">
            <a:extLst>
              <a:ext uri="{FF2B5EF4-FFF2-40B4-BE49-F238E27FC236}">
                <a16:creationId xmlns:a16="http://schemas.microsoft.com/office/drawing/2014/main" id="{48D1F861-9735-498F-A7C9-EDBF170D612C}"/>
              </a:ext>
            </a:extLst>
          </p:cNvPr>
          <p:cNvPicPr>
            <a:picLocks noChangeAspect="1"/>
          </p:cNvPicPr>
          <p:nvPr/>
        </p:nvPicPr>
        <p:blipFill rotWithShape="1">
          <a:blip r:embed="rId3">
            <a:extLst>
              <a:ext uri="{28A0092B-C50C-407E-A947-70E740481C1C}">
                <a14:useLocalDpi xmlns:a14="http://schemas.microsoft.com/office/drawing/2010/main" val="0"/>
              </a:ext>
            </a:extLst>
          </a:blip>
          <a:srcRect t="3356"/>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A1F640E9-CFD2-4030-8632-A11DC4D19B6B}"/>
              </a:ext>
            </a:extLst>
          </p:cNvPr>
          <p:cNvSpPr/>
          <p:nvPr/>
        </p:nvSpPr>
        <p:spPr>
          <a:xfrm>
            <a:off x="365760" y="396370"/>
            <a:ext cx="5151120" cy="1815882"/>
          </a:xfrm>
          <a:prstGeom prst="rect">
            <a:avLst/>
          </a:prstGeom>
        </p:spPr>
        <p:txBody>
          <a:bodyPr wrap="square">
            <a:spAutoFit/>
          </a:bodyPr>
          <a:lstStyle/>
          <a:p>
            <a:r>
              <a:rPr lang="en-US" sz="2800" b="1" dirty="0">
                <a:solidFill>
                  <a:schemeClr val="tx2">
                    <a:lumMod val="75000"/>
                  </a:schemeClr>
                </a:solidFill>
                <a:latin typeface="Avenir Next LT Pro" panose="020B0504020202020204" pitchFamily="34" charset="0"/>
              </a:rPr>
              <a:t>Updated regional estimates for WASH in schools: are countries on track for SDG targets?</a:t>
            </a:r>
          </a:p>
        </p:txBody>
      </p:sp>
      <p:sp>
        <p:nvSpPr>
          <p:cNvPr id="6" name="TextBox 5">
            <a:extLst>
              <a:ext uri="{FF2B5EF4-FFF2-40B4-BE49-F238E27FC236}">
                <a16:creationId xmlns:a16="http://schemas.microsoft.com/office/drawing/2014/main" id="{1C41ABA2-2EBB-43A9-A027-BFA3D862377C}"/>
              </a:ext>
            </a:extLst>
          </p:cNvPr>
          <p:cNvSpPr txBox="1"/>
          <p:nvPr/>
        </p:nvSpPr>
        <p:spPr>
          <a:xfrm>
            <a:off x="521078" y="4964599"/>
            <a:ext cx="5574922" cy="1477328"/>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rPr>
              <a:t>WHO/UNICEF Joint Monitoring </a:t>
            </a:r>
            <a:r>
              <a:rPr lang="en-US" b="1" dirty="0" err="1">
                <a:solidFill>
                  <a:schemeClr val="bg1"/>
                </a:solidFill>
                <a:effectLst>
                  <a:outerShdw blurRad="38100" dist="38100" dir="2700000" algn="tl">
                    <a:srgbClr val="000000">
                      <a:alpha val="43137"/>
                    </a:srgbClr>
                  </a:outerShdw>
                </a:effectLst>
                <a:latin typeface="Avenir Next LT Pro Light" panose="020B0304020202020204" pitchFamily="34" charset="0"/>
              </a:rPr>
              <a:t>Programme</a:t>
            </a:r>
            <a:r>
              <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rPr>
              <a:t> (JMP)</a:t>
            </a:r>
          </a:p>
          <a:p>
            <a:r>
              <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rPr>
              <a:t>washdata.org</a:t>
            </a:r>
          </a:p>
          <a:p>
            <a:endPar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endParaRPr>
          </a:p>
          <a:p>
            <a:r>
              <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rPr>
              <a:t>9</a:t>
            </a:r>
            <a:r>
              <a:rPr lang="en-US" b="1" baseline="30000" dirty="0">
                <a:solidFill>
                  <a:schemeClr val="bg1"/>
                </a:solidFill>
                <a:effectLst>
                  <a:outerShdw blurRad="38100" dist="38100" dir="2700000" algn="tl">
                    <a:srgbClr val="000000">
                      <a:alpha val="43137"/>
                    </a:srgbClr>
                  </a:outerShdw>
                </a:effectLst>
                <a:latin typeface="Avenir Next LT Pro Light" panose="020B0304020202020204" pitchFamily="34" charset="0"/>
              </a:rPr>
              <a:t>th</a:t>
            </a:r>
            <a:r>
              <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rPr>
              <a:t> International Learning Exchange</a:t>
            </a:r>
          </a:p>
          <a:p>
            <a:r>
              <a:rPr lang="en-US" b="1" dirty="0">
                <a:solidFill>
                  <a:schemeClr val="bg1"/>
                </a:solidFill>
                <a:effectLst>
                  <a:outerShdw blurRad="38100" dist="38100" dir="2700000" algn="tl">
                    <a:srgbClr val="000000">
                      <a:alpha val="43137"/>
                    </a:srgbClr>
                  </a:outerShdw>
                </a:effectLst>
                <a:latin typeface="Avenir Next LT Pro Light" panose="020B0304020202020204" pitchFamily="34" charset="0"/>
              </a:rPr>
              <a:t>31 August 2022</a:t>
            </a:r>
          </a:p>
        </p:txBody>
      </p:sp>
    </p:spTree>
    <p:extLst>
      <p:ext uri="{BB962C8B-B14F-4D97-AF65-F5344CB8AC3E}">
        <p14:creationId xmlns:p14="http://schemas.microsoft.com/office/powerpoint/2010/main" val="191268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08925"/>
            <a:ext cx="11389895" cy="543491"/>
          </a:xfrm>
        </p:spPr>
        <p:txBody>
          <a:bodyPr>
            <a:noAutofit/>
          </a:bodyPr>
          <a:lstStyle/>
          <a:p>
            <a:r>
              <a:rPr lang="en-US" sz="3200" dirty="0">
                <a:cs typeface="Arial" panose="020B0604020202020204" pitchFamily="34" charset="0"/>
              </a:rPr>
              <a:t>Example: Constructing a drinking water service ladder</a:t>
            </a:r>
            <a:endParaRPr lang="en-US" sz="3200" i="1" dirty="0">
              <a:cs typeface="Arial" panose="020B0604020202020204" pitchFamily="34" charset="0"/>
            </a:endParaRPr>
          </a:p>
        </p:txBody>
      </p:sp>
      <p:sp>
        <p:nvSpPr>
          <p:cNvPr id="4" name="Slide Number Placeholder 3">
            <a:extLst>
              <a:ext uri="{FF2B5EF4-FFF2-40B4-BE49-F238E27FC236}">
                <a16:creationId xmlns:a16="http://schemas.microsoft.com/office/drawing/2014/main" id="{F2A03D86-1801-4EFF-B6AF-511B823089E9}"/>
              </a:ext>
            </a:extLst>
          </p:cNvPr>
          <p:cNvSpPr>
            <a:spLocks noGrp="1"/>
          </p:cNvSpPr>
          <p:nvPr>
            <p:ph type="sldNum" sz="quarter" idx="12"/>
          </p:nvPr>
        </p:nvSpPr>
        <p:spPr/>
        <p:txBody>
          <a:bodyPr/>
          <a:lstStyle/>
          <a:p>
            <a:pPr>
              <a:defRPr/>
            </a:pPr>
            <a:fld id="{A73939FE-7BC6-42BD-B27E-1F76D60FE7C3}" type="slidenum">
              <a:rPr lang="en-GB" smtClean="0"/>
              <a:pPr>
                <a:defRPr/>
              </a:pPr>
              <a:t>10</a:t>
            </a:fld>
            <a:endParaRPr lang="en-GB"/>
          </a:p>
        </p:txBody>
      </p:sp>
      <p:pic>
        <p:nvPicPr>
          <p:cNvPr id="3" name="Picture 2">
            <a:extLst>
              <a:ext uri="{FF2B5EF4-FFF2-40B4-BE49-F238E27FC236}">
                <a16:creationId xmlns:a16="http://schemas.microsoft.com/office/drawing/2014/main" id="{2F36A36D-1E87-48DE-93A4-EA120083F3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03337" y="1125132"/>
            <a:ext cx="10590469" cy="4785811"/>
          </a:xfrm>
          <a:prstGeom prst="rect">
            <a:avLst/>
          </a:prstGeom>
        </p:spPr>
      </p:pic>
    </p:spTree>
    <p:extLst>
      <p:ext uri="{BB962C8B-B14F-4D97-AF65-F5344CB8AC3E}">
        <p14:creationId xmlns:p14="http://schemas.microsoft.com/office/powerpoint/2010/main" val="244228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drinking water in schools (2021)</a:t>
            </a:r>
            <a:endParaRPr lang="en-US" sz="3200" i="1" dirty="0">
              <a:cs typeface="Arial" panose="020B0604020202020204" pitchFamily="34" charset="0"/>
            </a:endParaRPr>
          </a:p>
        </p:txBody>
      </p:sp>
      <p:sp>
        <p:nvSpPr>
          <p:cNvPr id="6" name="Slide Number Placeholder 3">
            <a:extLst>
              <a:ext uri="{FF2B5EF4-FFF2-40B4-BE49-F238E27FC236}">
                <a16:creationId xmlns:a16="http://schemas.microsoft.com/office/drawing/2014/main" id="{6980BD85-0059-432E-895D-E6D35A0C31A0}"/>
              </a:ext>
            </a:extLst>
          </p:cNvPr>
          <p:cNvSpPr>
            <a:spLocks noGrp="1"/>
          </p:cNvSpPr>
          <p:nvPr>
            <p:ph type="sldNum" sz="quarter" idx="12"/>
          </p:nvPr>
        </p:nvSpPr>
        <p:spPr/>
        <p:txBody>
          <a:bodyPr/>
          <a:lstStyle/>
          <a:p>
            <a:pPr>
              <a:defRPr/>
            </a:pPr>
            <a:fld id="{A73939FE-7BC6-42BD-B27E-1F76D60FE7C3}" type="slidenum">
              <a:rPr lang="en-GB" smtClean="0"/>
              <a:pPr>
                <a:defRPr/>
              </a:pPr>
              <a:t>11</a:t>
            </a:fld>
            <a:endParaRPr lang="en-GB"/>
          </a:p>
        </p:txBody>
      </p:sp>
      <p:sp>
        <p:nvSpPr>
          <p:cNvPr id="9" name="Content Placeholder 2"/>
          <p:cNvSpPr txBox="1">
            <a:spLocks/>
          </p:cNvSpPr>
          <p:nvPr/>
        </p:nvSpPr>
        <p:spPr bwMode="auto">
          <a:xfrm>
            <a:off x="270163" y="1027510"/>
            <a:ext cx="11538065" cy="47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Estimates for </a:t>
            </a:r>
            <a:r>
              <a:rPr lang="en-GB" sz="2000" b="1" dirty="0"/>
              <a:t>30 countries </a:t>
            </a:r>
            <a:r>
              <a:rPr lang="en-GB" sz="2000" dirty="0"/>
              <a:t>in the EAP and SA regions (up from 22)</a:t>
            </a:r>
          </a:p>
        </p:txBody>
      </p:sp>
      <p:pic>
        <p:nvPicPr>
          <p:cNvPr id="3" name="Picture 2">
            <a:extLst>
              <a:ext uri="{FF2B5EF4-FFF2-40B4-BE49-F238E27FC236}">
                <a16:creationId xmlns:a16="http://schemas.microsoft.com/office/drawing/2014/main" id="{3B2732C8-1A2B-411D-8BC8-D8C3B113A57A}"/>
              </a:ext>
            </a:extLst>
          </p:cNvPr>
          <p:cNvPicPr>
            <a:picLocks noChangeAspect="1"/>
          </p:cNvPicPr>
          <p:nvPr/>
        </p:nvPicPr>
        <p:blipFill>
          <a:blip r:embed="rId3"/>
          <a:stretch>
            <a:fillRect/>
          </a:stretch>
        </p:blipFill>
        <p:spPr>
          <a:xfrm>
            <a:off x="87979" y="1852380"/>
            <a:ext cx="12016041" cy="4869096"/>
          </a:xfrm>
          <a:prstGeom prst="rect">
            <a:avLst/>
          </a:prstGeom>
        </p:spPr>
      </p:pic>
      <p:pic>
        <p:nvPicPr>
          <p:cNvPr id="8" name="Picture 7">
            <a:extLst>
              <a:ext uri="{FF2B5EF4-FFF2-40B4-BE49-F238E27FC236}">
                <a16:creationId xmlns:a16="http://schemas.microsoft.com/office/drawing/2014/main" id="{D84F9E19-4DCD-447B-9136-8ACA92B482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87859" y="990363"/>
            <a:ext cx="1833978" cy="1021490"/>
          </a:xfrm>
          <a:prstGeom prst="rect">
            <a:avLst/>
          </a:prstGeom>
        </p:spPr>
      </p:pic>
      <p:sp>
        <p:nvSpPr>
          <p:cNvPr id="10" name="Rectangle: Rounded Corners 9">
            <a:extLst>
              <a:ext uri="{FF2B5EF4-FFF2-40B4-BE49-F238E27FC236}">
                <a16:creationId xmlns:a16="http://schemas.microsoft.com/office/drawing/2014/main" id="{88CE160B-13C2-49AA-95DF-1105EFADDBEB}"/>
              </a:ext>
            </a:extLst>
          </p:cNvPr>
          <p:cNvSpPr/>
          <p:nvPr/>
        </p:nvSpPr>
        <p:spPr>
          <a:xfrm>
            <a:off x="8243456" y="1852380"/>
            <a:ext cx="2327726" cy="4869096"/>
          </a:xfrm>
          <a:prstGeom prst="roundRect">
            <a:avLst/>
          </a:prstGeom>
          <a:noFill/>
          <a:ln>
            <a:solidFill>
              <a:srgbClr val="E75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14A7BC3-E259-40DC-8AA7-AAE4BA4E6AA6}"/>
              </a:ext>
            </a:extLst>
          </p:cNvPr>
          <p:cNvSpPr/>
          <p:nvPr/>
        </p:nvSpPr>
        <p:spPr>
          <a:xfrm>
            <a:off x="498763" y="1835640"/>
            <a:ext cx="526473" cy="4869096"/>
          </a:xfrm>
          <a:prstGeom prst="roundRect">
            <a:avLst/>
          </a:prstGeom>
          <a:noFill/>
          <a:ln w="57150">
            <a:solidFill>
              <a:srgbClr val="E75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08925"/>
            <a:ext cx="11389895" cy="543491"/>
          </a:xfrm>
        </p:spPr>
        <p:txBody>
          <a:bodyPr>
            <a:noAutofit/>
          </a:bodyPr>
          <a:lstStyle/>
          <a:p>
            <a:r>
              <a:rPr lang="en-US" sz="3200" dirty="0">
                <a:cs typeface="Arial" panose="020B0604020202020204" pitchFamily="34" charset="0"/>
              </a:rPr>
              <a:t>Example: Constructing a sanitation service ladder</a:t>
            </a:r>
            <a:endParaRPr lang="en-US" sz="3200" i="1" dirty="0">
              <a:cs typeface="Arial" panose="020B0604020202020204" pitchFamily="34" charset="0"/>
            </a:endParaRPr>
          </a:p>
        </p:txBody>
      </p:sp>
      <p:sp>
        <p:nvSpPr>
          <p:cNvPr id="4" name="Slide Number Placeholder 3">
            <a:extLst>
              <a:ext uri="{FF2B5EF4-FFF2-40B4-BE49-F238E27FC236}">
                <a16:creationId xmlns:a16="http://schemas.microsoft.com/office/drawing/2014/main" id="{140F9680-1234-459E-B1F1-2908F706F692}"/>
              </a:ext>
            </a:extLst>
          </p:cNvPr>
          <p:cNvSpPr>
            <a:spLocks noGrp="1"/>
          </p:cNvSpPr>
          <p:nvPr>
            <p:ph type="sldNum" sz="quarter" idx="12"/>
          </p:nvPr>
        </p:nvSpPr>
        <p:spPr/>
        <p:txBody>
          <a:bodyPr/>
          <a:lstStyle/>
          <a:p>
            <a:pPr>
              <a:defRPr/>
            </a:pPr>
            <a:fld id="{A73939FE-7BC6-42BD-B27E-1F76D60FE7C3}" type="slidenum">
              <a:rPr lang="en-GB" smtClean="0"/>
              <a:pPr>
                <a:defRPr/>
              </a:pPr>
              <a:t>12</a:t>
            </a:fld>
            <a:endParaRPr lang="en-GB"/>
          </a:p>
        </p:txBody>
      </p:sp>
      <p:pic>
        <p:nvPicPr>
          <p:cNvPr id="14" name="Picture 13">
            <a:extLst>
              <a:ext uri="{FF2B5EF4-FFF2-40B4-BE49-F238E27FC236}">
                <a16:creationId xmlns:a16="http://schemas.microsoft.com/office/drawing/2014/main" id="{E625261F-F753-42EB-B05F-D9D880A2C8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7400" y="931644"/>
            <a:ext cx="11389895" cy="4994712"/>
          </a:xfrm>
          <a:prstGeom prst="rect">
            <a:avLst/>
          </a:prstGeom>
        </p:spPr>
      </p:pic>
    </p:spTree>
    <p:extLst>
      <p:ext uri="{BB962C8B-B14F-4D97-AF65-F5344CB8AC3E}">
        <p14:creationId xmlns:p14="http://schemas.microsoft.com/office/powerpoint/2010/main" val="361295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sanitation in schools (2021)</a:t>
            </a:r>
            <a:endParaRPr lang="en-US" sz="3200" i="1" dirty="0">
              <a:cs typeface="Arial" panose="020B0604020202020204" pitchFamily="34" charset="0"/>
            </a:endParaRPr>
          </a:p>
        </p:txBody>
      </p:sp>
      <p:sp>
        <p:nvSpPr>
          <p:cNvPr id="7" name="Slide Number Placeholder 3">
            <a:extLst>
              <a:ext uri="{FF2B5EF4-FFF2-40B4-BE49-F238E27FC236}">
                <a16:creationId xmlns:a16="http://schemas.microsoft.com/office/drawing/2014/main" id="{4BF47432-3232-4199-B6BA-1E611F4163FE}"/>
              </a:ext>
            </a:extLst>
          </p:cNvPr>
          <p:cNvSpPr>
            <a:spLocks noGrp="1"/>
          </p:cNvSpPr>
          <p:nvPr>
            <p:ph type="sldNum" sz="quarter" idx="12"/>
          </p:nvPr>
        </p:nvSpPr>
        <p:spPr/>
        <p:txBody>
          <a:bodyPr/>
          <a:lstStyle/>
          <a:p>
            <a:pPr>
              <a:defRPr/>
            </a:pPr>
            <a:fld id="{A73939FE-7BC6-42BD-B27E-1F76D60FE7C3}" type="slidenum">
              <a:rPr lang="en-GB" smtClean="0"/>
              <a:pPr>
                <a:defRPr/>
              </a:pPr>
              <a:t>13</a:t>
            </a:fld>
            <a:endParaRPr lang="en-GB"/>
          </a:p>
        </p:txBody>
      </p:sp>
      <p:sp>
        <p:nvSpPr>
          <p:cNvPr id="9" name="Content Placeholder 2"/>
          <p:cNvSpPr txBox="1">
            <a:spLocks/>
          </p:cNvSpPr>
          <p:nvPr/>
        </p:nvSpPr>
        <p:spPr bwMode="auto">
          <a:xfrm>
            <a:off x="270163" y="990363"/>
            <a:ext cx="11538065" cy="47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Estimates for </a:t>
            </a:r>
            <a:r>
              <a:rPr lang="en-GB" sz="2000" b="1" dirty="0"/>
              <a:t>28 countries </a:t>
            </a:r>
            <a:r>
              <a:rPr lang="en-GB" sz="2000" dirty="0"/>
              <a:t>in the EAP and SA regions (up from 21), 6 of which are &lt;50%</a:t>
            </a:r>
          </a:p>
          <a:p>
            <a:pPr marL="0" lvl="0" indent="0">
              <a:buNone/>
            </a:pPr>
            <a:r>
              <a:rPr lang="en-GB" sz="2000" dirty="0"/>
              <a:t>7 countries had insufficient data to estimate basic service</a:t>
            </a:r>
            <a:endParaRPr lang="en-US" sz="2000" dirty="0"/>
          </a:p>
        </p:txBody>
      </p:sp>
      <p:pic>
        <p:nvPicPr>
          <p:cNvPr id="3" name="Picture 2">
            <a:extLst>
              <a:ext uri="{FF2B5EF4-FFF2-40B4-BE49-F238E27FC236}">
                <a16:creationId xmlns:a16="http://schemas.microsoft.com/office/drawing/2014/main" id="{4B477EE3-CA2F-440A-9929-A6D2027C05E8}"/>
              </a:ext>
            </a:extLst>
          </p:cNvPr>
          <p:cNvPicPr>
            <a:picLocks noChangeAspect="1"/>
          </p:cNvPicPr>
          <p:nvPr/>
        </p:nvPicPr>
        <p:blipFill>
          <a:blip r:embed="rId3"/>
          <a:stretch>
            <a:fillRect/>
          </a:stretch>
        </p:blipFill>
        <p:spPr>
          <a:xfrm>
            <a:off x="126282" y="1721199"/>
            <a:ext cx="11939436" cy="5000277"/>
          </a:xfrm>
          <a:prstGeom prst="rect">
            <a:avLst/>
          </a:prstGeom>
        </p:spPr>
      </p:pic>
      <p:pic>
        <p:nvPicPr>
          <p:cNvPr id="10" name="Picture 9">
            <a:extLst>
              <a:ext uri="{FF2B5EF4-FFF2-40B4-BE49-F238E27FC236}">
                <a16:creationId xmlns:a16="http://schemas.microsoft.com/office/drawing/2014/main" id="{603ABF31-9B8A-4171-A2DF-E904D8A14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530" y="865822"/>
            <a:ext cx="1665307" cy="940752"/>
          </a:xfrm>
          <a:prstGeom prst="rect">
            <a:avLst/>
          </a:prstGeom>
        </p:spPr>
      </p:pic>
      <p:sp>
        <p:nvSpPr>
          <p:cNvPr id="8" name="Rectangle: Rounded Corners 7">
            <a:extLst>
              <a:ext uri="{FF2B5EF4-FFF2-40B4-BE49-F238E27FC236}">
                <a16:creationId xmlns:a16="http://schemas.microsoft.com/office/drawing/2014/main" id="{83C3FFB4-B886-486B-AD22-C0B09D36FDEF}"/>
              </a:ext>
            </a:extLst>
          </p:cNvPr>
          <p:cNvSpPr/>
          <p:nvPr/>
        </p:nvSpPr>
        <p:spPr>
          <a:xfrm>
            <a:off x="7966365" y="1852380"/>
            <a:ext cx="1953654" cy="4869096"/>
          </a:xfrm>
          <a:prstGeom prst="roundRect">
            <a:avLst/>
          </a:prstGeom>
          <a:noFill/>
          <a:ln>
            <a:solidFill>
              <a:srgbClr val="E75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B8BD6A8-F72F-41E0-8BFE-73EF81F70F63}"/>
              </a:ext>
            </a:extLst>
          </p:cNvPr>
          <p:cNvSpPr/>
          <p:nvPr/>
        </p:nvSpPr>
        <p:spPr>
          <a:xfrm>
            <a:off x="554181" y="1852380"/>
            <a:ext cx="526473" cy="4869096"/>
          </a:xfrm>
          <a:prstGeom prst="roundRect">
            <a:avLst/>
          </a:prstGeom>
          <a:noFill/>
          <a:ln w="57150">
            <a:solidFill>
              <a:srgbClr val="E75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10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1" y="308925"/>
            <a:ext cx="11389895" cy="543491"/>
          </a:xfrm>
        </p:spPr>
        <p:txBody>
          <a:bodyPr>
            <a:noAutofit/>
          </a:bodyPr>
          <a:lstStyle/>
          <a:p>
            <a:r>
              <a:rPr lang="en-US" sz="3200" dirty="0">
                <a:cs typeface="Arial" panose="020B0604020202020204" pitchFamily="34" charset="0"/>
              </a:rPr>
              <a:t>Example: Constructing a hygiene service ladder</a:t>
            </a:r>
            <a:endParaRPr lang="en-US" sz="3200" i="1" dirty="0">
              <a:cs typeface="Arial" panose="020B0604020202020204" pitchFamily="34" charset="0"/>
            </a:endParaRPr>
          </a:p>
        </p:txBody>
      </p:sp>
      <p:sp>
        <p:nvSpPr>
          <p:cNvPr id="4" name="Slide Number Placeholder 3">
            <a:extLst>
              <a:ext uri="{FF2B5EF4-FFF2-40B4-BE49-F238E27FC236}">
                <a16:creationId xmlns:a16="http://schemas.microsoft.com/office/drawing/2014/main" id="{C53430DD-CAAF-4A4F-BC37-8BE04848307F}"/>
              </a:ext>
            </a:extLst>
          </p:cNvPr>
          <p:cNvSpPr>
            <a:spLocks noGrp="1"/>
          </p:cNvSpPr>
          <p:nvPr>
            <p:ph type="sldNum" sz="quarter" idx="12"/>
          </p:nvPr>
        </p:nvSpPr>
        <p:spPr/>
        <p:txBody>
          <a:bodyPr/>
          <a:lstStyle/>
          <a:p>
            <a:pPr>
              <a:defRPr/>
            </a:pPr>
            <a:fld id="{A73939FE-7BC6-42BD-B27E-1F76D60FE7C3}" type="slidenum">
              <a:rPr lang="en-GB" smtClean="0"/>
              <a:pPr>
                <a:defRPr/>
              </a:pPr>
              <a:t>14</a:t>
            </a:fld>
            <a:endParaRPr lang="en-GB"/>
          </a:p>
        </p:txBody>
      </p:sp>
      <p:pic>
        <p:nvPicPr>
          <p:cNvPr id="3" name="Picture 2">
            <a:extLst>
              <a:ext uri="{FF2B5EF4-FFF2-40B4-BE49-F238E27FC236}">
                <a16:creationId xmlns:a16="http://schemas.microsoft.com/office/drawing/2014/main" id="{53DD2A9A-6CEA-48C0-99DF-C6DC3A07FE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9000" y="973169"/>
            <a:ext cx="10413999" cy="4911662"/>
          </a:xfrm>
          <a:prstGeom prst="rect">
            <a:avLst/>
          </a:prstGeom>
        </p:spPr>
      </p:pic>
    </p:spTree>
    <p:extLst>
      <p:ext uri="{BB962C8B-B14F-4D97-AF65-F5344CB8AC3E}">
        <p14:creationId xmlns:p14="http://schemas.microsoft.com/office/powerpoint/2010/main" val="1714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184" y="308925"/>
            <a:ext cx="8788998" cy="556897"/>
          </a:xfrm>
        </p:spPr>
        <p:txBody>
          <a:bodyPr>
            <a:noAutofit/>
          </a:bodyPr>
          <a:lstStyle/>
          <a:p>
            <a:r>
              <a:rPr lang="en-US" sz="3200" dirty="0">
                <a:cs typeface="Arial" panose="020B0604020202020204" pitchFamily="34" charset="0"/>
              </a:rPr>
              <a:t>Basic hygiene in schools (2021)</a:t>
            </a:r>
            <a:endParaRPr lang="en-US" sz="3200" i="1" dirty="0">
              <a:cs typeface="Arial" panose="020B0604020202020204" pitchFamily="34" charset="0"/>
            </a:endParaRPr>
          </a:p>
        </p:txBody>
      </p:sp>
      <p:sp>
        <p:nvSpPr>
          <p:cNvPr id="6" name="Slide Number Placeholder 3">
            <a:extLst>
              <a:ext uri="{FF2B5EF4-FFF2-40B4-BE49-F238E27FC236}">
                <a16:creationId xmlns:a16="http://schemas.microsoft.com/office/drawing/2014/main" id="{49C71BE6-B3BA-46B0-A4FD-9C8C19C3D373}"/>
              </a:ext>
            </a:extLst>
          </p:cNvPr>
          <p:cNvSpPr>
            <a:spLocks noGrp="1"/>
          </p:cNvSpPr>
          <p:nvPr>
            <p:ph type="sldNum" sz="quarter" idx="12"/>
          </p:nvPr>
        </p:nvSpPr>
        <p:spPr/>
        <p:txBody>
          <a:bodyPr/>
          <a:lstStyle/>
          <a:p>
            <a:pPr>
              <a:defRPr/>
            </a:pPr>
            <a:fld id="{A73939FE-7BC6-42BD-B27E-1F76D60FE7C3}" type="slidenum">
              <a:rPr lang="en-GB" smtClean="0"/>
              <a:pPr>
                <a:defRPr/>
              </a:pPr>
              <a:t>15</a:t>
            </a:fld>
            <a:endParaRPr lang="en-GB"/>
          </a:p>
        </p:txBody>
      </p:sp>
      <p:sp>
        <p:nvSpPr>
          <p:cNvPr id="9" name="Content Placeholder 2"/>
          <p:cNvSpPr txBox="1">
            <a:spLocks/>
          </p:cNvSpPr>
          <p:nvPr/>
        </p:nvSpPr>
        <p:spPr bwMode="auto">
          <a:xfrm>
            <a:off x="202213" y="990363"/>
            <a:ext cx="11538065" cy="470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GB" sz="2000" dirty="0"/>
              <a:t>Estimates for </a:t>
            </a:r>
            <a:r>
              <a:rPr lang="en-GB" sz="2000" b="1" dirty="0"/>
              <a:t>24 countries </a:t>
            </a:r>
            <a:r>
              <a:rPr lang="en-GB" sz="2000" dirty="0"/>
              <a:t>in the EAP and SA regions (up from 18), of which 5 are &lt;50%</a:t>
            </a:r>
          </a:p>
          <a:p>
            <a:pPr marL="0" lvl="0" indent="0">
              <a:buNone/>
            </a:pPr>
            <a:r>
              <a:rPr lang="en-GB" sz="2000" dirty="0"/>
              <a:t>11 countries had insufficient data to estimate basic service</a:t>
            </a:r>
            <a:endParaRPr lang="en-US" sz="2000" dirty="0"/>
          </a:p>
        </p:txBody>
      </p:sp>
      <p:pic>
        <p:nvPicPr>
          <p:cNvPr id="8" name="Picture 7">
            <a:extLst>
              <a:ext uri="{FF2B5EF4-FFF2-40B4-BE49-F238E27FC236}">
                <a16:creationId xmlns:a16="http://schemas.microsoft.com/office/drawing/2014/main" id="{386D73B6-BA18-4976-B97D-C3D535B02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555" y="729305"/>
            <a:ext cx="1646477" cy="937577"/>
          </a:xfrm>
          <a:prstGeom prst="rect">
            <a:avLst/>
          </a:prstGeom>
        </p:spPr>
      </p:pic>
      <p:pic>
        <p:nvPicPr>
          <p:cNvPr id="3" name="Picture 2">
            <a:extLst>
              <a:ext uri="{FF2B5EF4-FFF2-40B4-BE49-F238E27FC236}">
                <a16:creationId xmlns:a16="http://schemas.microsoft.com/office/drawing/2014/main" id="{45E382FB-3219-40A6-868C-15688731EE23}"/>
              </a:ext>
            </a:extLst>
          </p:cNvPr>
          <p:cNvPicPr>
            <a:picLocks noChangeAspect="1"/>
          </p:cNvPicPr>
          <p:nvPr/>
        </p:nvPicPr>
        <p:blipFill>
          <a:blip r:embed="rId4"/>
          <a:stretch>
            <a:fillRect/>
          </a:stretch>
        </p:blipFill>
        <p:spPr>
          <a:xfrm>
            <a:off x="179917" y="1782084"/>
            <a:ext cx="11832167" cy="4955353"/>
          </a:xfrm>
          <a:prstGeom prst="rect">
            <a:avLst/>
          </a:prstGeom>
        </p:spPr>
      </p:pic>
      <p:sp>
        <p:nvSpPr>
          <p:cNvPr id="7" name="Rectangle: Rounded Corners 6">
            <a:extLst>
              <a:ext uri="{FF2B5EF4-FFF2-40B4-BE49-F238E27FC236}">
                <a16:creationId xmlns:a16="http://schemas.microsoft.com/office/drawing/2014/main" id="{E1BD505E-5788-4EEF-974E-388E74CA99E6}"/>
              </a:ext>
            </a:extLst>
          </p:cNvPr>
          <p:cNvSpPr/>
          <p:nvPr/>
        </p:nvSpPr>
        <p:spPr>
          <a:xfrm>
            <a:off x="609600" y="1852380"/>
            <a:ext cx="526473" cy="4869096"/>
          </a:xfrm>
          <a:prstGeom prst="roundRect">
            <a:avLst/>
          </a:prstGeom>
          <a:noFill/>
          <a:ln w="57150">
            <a:solidFill>
              <a:srgbClr val="E75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E728EC4-AEFC-492E-9579-AA4B0ED38F0B}"/>
              </a:ext>
            </a:extLst>
          </p:cNvPr>
          <p:cNvSpPr/>
          <p:nvPr/>
        </p:nvSpPr>
        <p:spPr>
          <a:xfrm>
            <a:off x="6830293" y="1868341"/>
            <a:ext cx="1953654" cy="4869096"/>
          </a:xfrm>
          <a:prstGeom prst="roundRect">
            <a:avLst/>
          </a:prstGeom>
          <a:noFill/>
          <a:ln>
            <a:solidFill>
              <a:srgbClr val="E75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4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9" y="725572"/>
            <a:ext cx="8523513" cy="4705072"/>
          </a:xfrm>
        </p:spPr>
        <p:txBody>
          <a:bodyPr anchor="t"/>
          <a:lstStyle/>
          <a:p>
            <a:pPr algn="l">
              <a:spcAft>
                <a:spcPts val="600"/>
              </a:spcAft>
            </a:pPr>
            <a:br>
              <a:rPr lang="en-US" sz="3200" dirty="0"/>
            </a:br>
            <a:r>
              <a:rPr lang="en-US" sz="3200" dirty="0"/>
              <a:t>Of the countries that don’t already have &gt;99% coverage, how many do you think are on track to meet the SDGs?</a:t>
            </a:r>
            <a:br>
              <a:rPr lang="en-US" sz="3200" dirty="0"/>
            </a:br>
            <a:r>
              <a:rPr lang="en-US" sz="3200" dirty="0"/>
              <a:t> </a:t>
            </a:r>
            <a:br>
              <a:rPr lang="en-US" sz="3200" dirty="0"/>
            </a:br>
            <a:r>
              <a:rPr lang="en-US" sz="3200" dirty="0"/>
              <a:t>All countries</a:t>
            </a:r>
            <a:br>
              <a:rPr lang="en-US" sz="3200" dirty="0"/>
            </a:br>
            <a:r>
              <a:rPr lang="en-US" sz="3200" dirty="0"/>
              <a:t>Most countries</a:t>
            </a:r>
            <a:br>
              <a:rPr lang="en-US" sz="3200" dirty="0"/>
            </a:br>
            <a:r>
              <a:rPr lang="en-US" sz="3200" dirty="0"/>
              <a:t>A few countries</a:t>
            </a:r>
            <a:br>
              <a:rPr lang="en-US" sz="3200" dirty="0"/>
            </a:br>
            <a:r>
              <a:rPr lang="en-US" sz="3200" dirty="0"/>
              <a:t>No countries</a:t>
            </a:r>
          </a:p>
        </p:txBody>
      </p:sp>
      <p:sp>
        <p:nvSpPr>
          <p:cNvPr id="5" name="Rectangle 4">
            <a:extLst>
              <a:ext uri="{FF2B5EF4-FFF2-40B4-BE49-F238E27FC236}">
                <a16:creationId xmlns:a16="http://schemas.microsoft.com/office/drawing/2014/main" id="{BB0640CD-5887-4526-BB2F-8FE2DB69C535}"/>
              </a:ext>
            </a:extLst>
          </p:cNvPr>
          <p:cNvSpPr/>
          <p:nvPr/>
        </p:nvSpPr>
        <p:spPr>
          <a:xfrm>
            <a:off x="0" y="0"/>
            <a:ext cx="2819400" cy="604157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473D6B-24C6-415B-971A-A27AA51EBED4}"/>
              </a:ext>
            </a:extLst>
          </p:cNvPr>
          <p:cNvSpPr/>
          <p:nvPr/>
        </p:nvSpPr>
        <p:spPr>
          <a:xfrm>
            <a:off x="303467" y="816429"/>
            <a:ext cx="1236236" cy="707886"/>
          </a:xfrm>
          <a:prstGeom prst="rect">
            <a:avLst/>
          </a:prstGeom>
        </p:spPr>
        <p:txBody>
          <a:bodyPr wrap="none">
            <a:spAutoFit/>
          </a:bodyPr>
          <a:lstStyle/>
          <a:p>
            <a:r>
              <a:rPr lang="en-US" sz="4000" b="1" dirty="0">
                <a:solidFill>
                  <a:schemeClr val="bg1"/>
                </a:solidFill>
              </a:rPr>
              <a:t>POLL</a:t>
            </a:r>
          </a:p>
        </p:txBody>
      </p:sp>
    </p:spTree>
    <p:extLst>
      <p:ext uri="{BB962C8B-B14F-4D97-AF65-F5344CB8AC3E}">
        <p14:creationId xmlns:p14="http://schemas.microsoft.com/office/powerpoint/2010/main" val="321616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C1545A-027C-4F0C-BF35-118F035A4E3E}"/>
              </a:ext>
            </a:extLst>
          </p:cNvPr>
          <p:cNvSpPr/>
          <p:nvPr/>
        </p:nvSpPr>
        <p:spPr>
          <a:xfrm>
            <a:off x="0" y="5697464"/>
            <a:ext cx="12192000" cy="1160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343EBF3-BAEC-4552-8C6A-90D032F906D2}"/>
              </a:ext>
            </a:extLst>
          </p:cNvPr>
          <p:cNvPicPr>
            <a:picLocks noChangeAspect="1"/>
          </p:cNvPicPr>
          <p:nvPr/>
        </p:nvPicPr>
        <p:blipFill>
          <a:blip r:embed="rId3"/>
          <a:stretch>
            <a:fillRect/>
          </a:stretch>
        </p:blipFill>
        <p:spPr>
          <a:xfrm>
            <a:off x="8321448" y="579797"/>
            <a:ext cx="4023360" cy="6015885"/>
          </a:xfrm>
          <a:prstGeom prst="rect">
            <a:avLst/>
          </a:prstGeom>
        </p:spPr>
      </p:pic>
      <p:pic>
        <p:nvPicPr>
          <p:cNvPr id="16" name="Picture 15">
            <a:extLst>
              <a:ext uri="{FF2B5EF4-FFF2-40B4-BE49-F238E27FC236}">
                <a16:creationId xmlns:a16="http://schemas.microsoft.com/office/drawing/2014/main" id="{E4A8C4AB-8A69-491B-AF05-5DF1920B31A3}"/>
              </a:ext>
            </a:extLst>
          </p:cNvPr>
          <p:cNvPicPr>
            <a:picLocks noChangeAspect="1"/>
          </p:cNvPicPr>
          <p:nvPr/>
        </p:nvPicPr>
        <p:blipFill>
          <a:blip r:embed="rId4"/>
          <a:stretch>
            <a:fillRect/>
          </a:stretch>
        </p:blipFill>
        <p:spPr>
          <a:xfrm>
            <a:off x="4250682" y="579797"/>
            <a:ext cx="4023360" cy="6015885"/>
          </a:xfrm>
          <a:prstGeom prst="rect">
            <a:avLst/>
          </a:prstGeom>
        </p:spPr>
      </p:pic>
      <p:pic>
        <p:nvPicPr>
          <p:cNvPr id="8" name="Picture 7">
            <a:extLst>
              <a:ext uri="{FF2B5EF4-FFF2-40B4-BE49-F238E27FC236}">
                <a16:creationId xmlns:a16="http://schemas.microsoft.com/office/drawing/2014/main" id="{5AC7B148-3DC6-4FCA-BC3F-624285FB2093}"/>
              </a:ext>
            </a:extLst>
          </p:cNvPr>
          <p:cNvPicPr>
            <a:picLocks noChangeAspect="1"/>
          </p:cNvPicPr>
          <p:nvPr/>
        </p:nvPicPr>
        <p:blipFill>
          <a:blip r:embed="rId5"/>
          <a:stretch>
            <a:fillRect/>
          </a:stretch>
        </p:blipFill>
        <p:spPr>
          <a:xfrm>
            <a:off x="179916" y="579797"/>
            <a:ext cx="4023360" cy="6015885"/>
          </a:xfrm>
          <a:prstGeom prst="rect">
            <a:avLst/>
          </a:prstGeom>
        </p:spPr>
      </p:pic>
      <p:sp>
        <p:nvSpPr>
          <p:cNvPr id="10" name="Slide Number Placeholder 3">
            <a:extLst>
              <a:ext uri="{FF2B5EF4-FFF2-40B4-BE49-F238E27FC236}">
                <a16:creationId xmlns:a16="http://schemas.microsoft.com/office/drawing/2014/main" id="{E3288B11-D1E0-4679-A55C-03699297A91A}"/>
              </a:ext>
            </a:extLst>
          </p:cNvPr>
          <p:cNvSpPr>
            <a:spLocks noGrp="1"/>
          </p:cNvSpPr>
          <p:nvPr>
            <p:ph type="sldNum" sz="quarter" idx="12"/>
          </p:nvPr>
        </p:nvSpPr>
        <p:spPr/>
        <p:txBody>
          <a:bodyPr/>
          <a:lstStyle/>
          <a:p>
            <a:pPr>
              <a:defRPr/>
            </a:pPr>
            <a:fld id="{A73939FE-7BC6-42BD-B27E-1F76D60FE7C3}" type="slidenum">
              <a:rPr lang="en-GB" smtClean="0"/>
              <a:pPr>
                <a:defRPr/>
              </a:pPr>
              <a:t>17</a:t>
            </a:fld>
            <a:endParaRPr lang="en-GB"/>
          </a:p>
        </p:txBody>
      </p:sp>
      <p:sp>
        <p:nvSpPr>
          <p:cNvPr id="4" name="TextBox 3">
            <a:extLst>
              <a:ext uri="{FF2B5EF4-FFF2-40B4-BE49-F238E27FC236}">
                <a16:creationId xmlns:a16="http://schemas.microsoft.com/office/drawing/2014/main" id="{0DA2A6C6-91C4-49B5-8733-843D716448F1}"/>
              </a:ext>
            </a:extLst>
          </p:cNvPr>
          <p:cNvSpPr txBox="1"/>
          <p:nvPr/>
        </p:nvSpPr>
        <p:spPr>
          <a:xfrm>
            <a:off x="285135" y="151743"/>
            <a:ext cx="11621730" cy="369332"/>
          </a:xfrm>
          <a:prstGeom prst="rect">
            <a:avLst/>
          </a:prstGeom>
          <a:noFill/>
        </p:spPr>
        <p:txBody>
          <a:bodyPr wrap="square" rtlCol="0">
            <a:spAutoFit/>
          </a:bodyPr>
          <a:lstStyle/>
          <a:p>
            <a:pPr algn="ctr"/>
            <a:r>
              <a:rPr lang="en-US" dirty="0">
                <a:latin typeface="Avenir Next LT Pro" panose="020B0504020202020204" pitchFamily="34" charset="0"/>
              </a:rPr>
              <a:t>Trends in basic drinking water, sanitation, and hygiene in schools (%), 2015-2021</a:t>
            </a:r>
          </a:p>
        </p:txBody>
      </p:sp>
      <p:sp>
        <p:nvSpPr>
          <p:cNvPr id="12" name="TextBox 11">
            <a:extLst>
              <a:ext uri="{FF2B5EF4-FFF2-40B4-BE49-F238E27FC236}">
                <a16:creationId xmlns:a16="http://schemas.microsoft.com/office/drawing/2014/main" id="{4299F3D1-0041-4004-92F5-CC2125DDF87D}"/>
              </a:ext>
            </a:extLst>
          </p:cNvPr>
          <p:cNvSpPr txBox="1"/>
          <p:nvPr/>
        </p:nvSpPr>
        <p:spPr>
          <a:xfrm>
            <a:off x="4637877" y="5000276"/>
            <a:ext cx="3058879" cy="1200329"/>
          </a:xfrm>
          <a:prstGeom prst="rect">
            <a:avLst/>
          </a:prstGeom>
          <a:noFill/>
        </p:spPr>
        <p:txBody>
          <a:bodyPr wrap="square" rtlCol="0">
            <a:spAutoFit/>
          </a:bodyPr>
          <a:lstStyle/>
          <a:p>
            <a:r>
              <a:rPr lang="en-US" dirty="0">
                <a:latin typeface="Avenir Next LT Pro Light" panose="020B0304020202020204" pitchFamily="34" charset="0"/>
              </a:rPr>
              <a:t>India and the Philippines are on track to meet the SDG target for basic sanitation in schools.</a:t>
            </a:r>
          </a:p>
        </p:txBody>
      </p:sp>
      <p:sp>
        <p:nvSpPr>
          <p:cNvPr id="3" name="Rectangle 2">
            <a:extLst>
              <a:ext uri="{FF2B5EF4-FFF2-40B4-BE49-F238E27FC236}">
                <a16:creationId xmlns:a16="http://schemas.microsoft.com/office/drawing/2014/main" id="{9DB59763-F399-43C3-842B-61EC3504C09F}"/>
              </a:ext>
            </a:extLst>
          </p:cNvPr>
          <p:cNvSpPr/>
          <p:nvPr/>
        </p:nvSpPr>
        <p:spPr>
          <a:xfrm>
            <a:off x="540546" y="4169280"/>
            <a:ext cx="3302100" cy="2031325"/>
          </a:xfrm>
          <a:prstGeom prst="rect">
            <a:avLst/>
          </a:prstGeom>
        </p:spPr>
        <p:txBody>
          <a:bodyPr wrap="square">
            <a:spAutoFit/>
          </a:bodyPr>
          <a:lstStyle/>
          <a:p>
            <a:r>
              <a:rPr lang="en-US" dirty="0">
                <a:latin typeface="Avenir Next LT Pro Light" panose="020B0304020202020204" pitchFamily="34" charset="0"/>
              </a:rPr>
              <a:t>Trend data are available for few countries. Meeting the SDGs will require accelerating current rates of progress, but progress for countries in SA and EAP is often faster than the global average.</a:t>
            </a:r>
          </a:p>
        </p:txBody>
      </p:sp>
      <p:sp>
        <p:nvSpPr>
          <p:cNvPr id="5" name="Rectangle 4">
            <a:extLst>
              <a:ext uri="{FF2B5EF4-FFF2-40B4-BE49-F238E27FC236}">
                <a16:creationId xmlns:a16="http://schemas.microsoft.com/office/drawing/2014/main" id="{6C401FA7-09F7-4178-987E-2CDB6B10E932}"/>
              </a:ext>
            </a:extLst>
          </p:cNvPr>
          <p:cNvSpPr/>
          <p:nvPr/>
        </p:nvSpPr>
        <p:spPr>
          <a:xfrm>
            <a:off x="8714114" y="4723277"/>
            <a:ext cx="3192752" cy="1477328"/>
          </a:xfrm>
          <a:prstGeom prst="rect">
            <a:avLst/>
          </a:prstGeom>
        </p:spPr>
        <p:txBody>
          <a:bodyPr wrap="square">
            <a:spAutoFit/>
          </a:bodyPr>
          <a:lstStyle/>
          <a:p>
            <a:r>
              <a:rPr lang="en-US" dirty="0">
                <a:latin typeface="Avenir Next LT Pro Light" panose="020B0304020202020204" pitchFamily="34" charset="0"/>
              </a:rPr>
              <a:t>Hygiene coverage is rapidly improving in many countries. Cambodia is on track to meet the SDG target for basic hygiene.</a:t>
            </a:r>
          </a:p>
        </p:txBody>
      </p:sp>
    </p:spTree>
    <p:extLst>
      <p:ext uri="{BB962C8B-B14F-4D97-AF65-F5344CB8AC3E}">
        <p14:creationId xmlns:p14="http://schemas.microsoft.com/office/powerpoint/2010/main" val="39639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B6A41D7-9E16-4ED4-BDC5-9088685EEB28}"/>
              </a:ext>
            </a:extLst>
          </p:cNvPr>
          <p:cNvSpPr/>
          <p:nvPr/>
        </p:nvSpPr>
        <p:spPr>
          <a:xfrm>
            <a:off x="0" y="5697464"/>
            <a:ext cx="12192000" cy="1160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3446" y="304756"/>
            <a:ext cx="11510507" cy="365125"/>
          </a:xfrm>
        </p:spPr>
        <p:txBody>
          <a:bodyPr/>
          <a:lstStyle/>
          <a:p>
            <a:pPr algn="l"/>
            <a:r>
              <a:rPr lang="en-GB" sz="2400" dirty="0">
                <a:latin typeface="Avenir Next LT Pro" panose="020B0504020202020204" pitchFamily="34" charset="0"/>
              </a:rPr>
              <a:t>Disaggregated data reveal disparities between urban and rural and school levels</a:t>
            </a:r>
          </a:p>
        </p:txBody>
      </p:sp>
      <p:sp>
        <p:nvSpPr>
          <p:cNvPr id="17" name="Slide Number Placeholder 3">
            <a:extLst>
              <a:ext uri="{FF2B5EF4-FFF2-40B4-BE49-F238E27FC236}">
                <a16:creationId xmlns:a16="http://schemas.microsoft.com/office/drawing/2014/main" id="{8852B8FF-A08A-476D-80F8-1591C387D005}"/>
              </a:ext>
            </a:extLst>
          </p:cNvPr>
          <p:cNvSpPr>
            <a:spLocks noGrp="1"/>
          </p:cNvSpPr>
          <p:nvPr>
            <p:ph type="sldNum" sz="quarter" idx="12"/>
          </p:nvPr>
        </p:nvSpPr>
        <p:spPr/>
        <p:txBody>
          <a:bodyPr/>
          <a:lstStyle/>
          <a:p>
            <a:pPr>
              <a:defRPr/>
            </a:pPr>
            <a:fld id="{A73939FE-7BC6-42BD-B27E-1F76D60FE7C3}" type="slidenum">
              <a:rPr lang="en-GB" smtClean="0"/>
              <a:pPr>
                <a:defRPr/>
              </a:pPr>
              <a:t>18</a:t>
            </a:fld>
            <a:endParaRPr lang="en-GB"/>
          </a:p>
        </p:txBody>
      </p:sp>
      <p:pic>
        <p:nvPicPr>
          <p:cNvPr id="11" name="Picture 10">
            <a:extLst>
              <a:ext uri="{FF2B5EF4-FFF2-40B4-BE49-F238E27FC236}">
                <a16:creationId xmlns:a16="http://schemas.microsoft.com/office/drawing/2014/main" id="{17AA922E-6004-4B12-867D-3E3B172BA615}"/>
              </a:ext>
            </a:extLst>
          </p:cNvPr>
          <p:cNvPicPr>
            <a:picLocks noChangeAspect="1"/>
          </p:cNvPicPr>
          <p:nvPr/>
        </p:nvPicPr>
        <p:blipFill>
          <a:blip r:embed="rId3"/>
          <a:stretch>
            <a:fillRect/>
          </a:stretch>
        </p:blipFill>
        <p:spPr>
          <a:xfrm>
            <a:off x="233446" y="790168"/>
            <a:ext cx="4752320" cy="6091268"/>
          </a:xfrm>
          <a:prstGeom prst="rect">
            <a:avLst/>
          </a:prstGeom>
        </p:spPr>
      </p:pic>
      <p:pic>
        <p:nvPicPr>
          <p:cNvPr id="12" name="Picture 11">
            <a:extLst>
              <a:ext uri="{FF2B5EF4-FFF2-40B4-BE49-F238E27FC236}">
                <a16:creationId xmlns:a16="http://schemas.microsoft.com/office/drawing/2014/main" id="{54B93B9E-57FF-431B-99FE-73C4BE6EF8EA}"/>
              </a:ext>
            </a:extLst>
          </p:cNvPr>
          <p:cNvPicPr>
            <a:picLocks noChangeAspect="1"/>
          </p:cNvPicPr>
          <p:nvPr/>
        </p:nvPicPr>
        <p:blipFill>
          <a:blip r:embed="rId4"/>
          <a:stretch>
            <a:fillRect/>
          </a:stretch>
        </p:blipFill>
        <p:spPr>
          <a:xfrm>
            <a:off x="6001023" y="1043752"/>
            <a:ext cx="5742930" cy="2950720"/>
          </a:xfrm>
          <a:prstGeom prst="rect">
            <a:avLst/>
          </a:prstGeom>
        </p:spPr>
      </p:pic>
      <p:pic>
        <p:nvPicPr>
          <p:cNvPr id="30" name="Picture 29">
            <a:extLst>
              <a:ext uri="{FF2B5EF4-FFF2-40B4-BE49-F238E27FC236}">
                <a16:creationId xmlns:a16="http://schemas.microsoft.com/office/drawing/2014/main" id="{E3B4C0DC-EA37-4AE9-91D9-65D2506DABBE}"/>
              </a:ext>
            </a:extLst>
          </p:cNvPr>
          <p:cNvPicPr>
            <a:picLocks noChangeAspect="1"/>
          </p:cNvPicPr>
          <p:nvPr/>
        </p:nvPicPr>
        <p:blipFill>
          <a:blip r:embed="rId5"/>
          <a:stretch>
            <a:fillRect/>
          </a:stretch>
        </p:blipFill>
        <p:spPr>
          <a:xfrm>
            <a:off x="4985766" y="4130996"/>
            <a:ext cx="7151228" cy="2536156"/>
          </a:xfrm>
          <a:prstGeom prst="rect">
            <a:avLst/>
          </a:prstGeom>
        </p:spPr>
      </p:pic>
    </p:spTree>
    <p:extLst>
      <p:ext uri="{BB962C8B-B14F-4D97-AF65-F5344CB8AC3E}">
        <p14:creationId xmlns:p14="http://schemas.microsoft.com/office/powerpoint/2010/main" val="268514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134"/>
            <a:ext cx="8229600" cy="1143000"/>
          </a:xfrm>
        </p:spPr>
        <p:txBody>
          <a:bodyPr/>
          <a:lstStyle/>
          <a:p>
            <a:r>
              <a:rPr lang="en-US" sz="3200" dirty="0"/>
              <a:t>JMP service ladders for WASH in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5043751"/>
              </p:ext>
            </p:extLst>
          </p:nvPr>
        </p:nvGraphicFramePr>
        <p:xfrm>
          <a:off x="759459" y="1262134"/>
          <a:ext cx="10673082" cy="4663637"/>
        </p:xfrm>
        <a:graphic>
          <a:graphicData uri="http://schemas.openxmlformats.org/drawingml/2006/table">
            <a:tbl>
              <a:tblPr firstRow="1" firstCol="1" bandRow="1"/>
              <a:tblGrid>
                <a:gridCol w="3429000">
                  <a:extLst>
                    <a:ext uri="{9D8B030D-6E8A-4147-A177-3AD203B41FA5}">
                      <a16:colId xmlns:a16="http://schemas.microsoft.com/office/drawing/2014/main" val="20000"/>
                    </a:ext>
                  </a:extLst>
                </a:gridCol>
                <a:gridCol w="193041">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193041">
                  <a:extLst>
                    <a:ext uri="{9D8B030D-6E8A-4147-A177-3AD203B41FA5}">
                      <a16:colId xmlns:a16="http://schemas.microsoft.com/office/drawing/2014/main" val="20003"/>
                    </a:ext>
                  </a:extLst>
                </a:gridCol>
                <a:gridCol w="3429000">
                  <a:extLst>
                    <a:ext uri="{9D8B030D-6E8A-4147-A177-3AD203B41FA5}">
                      <a16:colId xmlns:a16="http://schemas.microsoft.com/office/drawing/2014/main" val="20004"/>
                    </a:ext>
                  </a:extLst>
                </a:gridCol>
              </a:tblGrid>
              <a:tr h="368068">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Drinking Water</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Sanitation</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tc>
                  <a:txBody>
                    <a:bodyPr/>
                    <a:lstStyle/>
                    <a:p>
                      <a:pPr marL="0" marR="0" algn="ctr">
                        <a:spcBef>
                          <a:spcPts val="0"/>
                        </a:spcBef>
                        <a:spcAft>
                          <a:spcPts val="1000"/>
                        </a:spcAft>
                      </a:pPr>
                      <a:r>
                        <a:rPr lang="en-GB" sz="1800" b="1" i="0" cap="all"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rPr>
                        <a:t> </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1000"/>
                        </a:spcAft>
                        <a:tabLst>
                          <a:tab pos="786765" algn="ctr"/>
                        </a:tabLst>
                      </a:pPr>
                      <a:r>
                        <a:rPr lang="en-GB" sz="1800" b="1" i="0" cap="all" spc="100" baseline="0" dirty="0">
                          <a:solidFill>
                            <a:schemeClr val="tx1"/>
                          </a:solidFill>
                          <a:effectLst/>
                          <a:latin typeface="Calibri" panose="020F0502020204030204" pitchFamily="34" charset="0"/>
                          <a:ea typeface="Calibri" panose="020F0502020204030204" pitchFamily="34" charset="0"/>
                          <a:cs typeface="Open Sans"/>
                        </a:rPr>
                        <a:t>Hygiene</a:t>
                      </a:r>
                      <a:endParaRPr lang="en-US" sz="1200" i="1" spc="100" baseline="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D4D0CF"/>
                    </a:solidFill>
                  </a:tcPr>
                </a:tc>
                <a:extLst>
                  <a:ext uri="{0D108BD9-81ED-4DB2-BD59-A6C34878D82A}">
                    <a16:rowId xmlns:a16="http://schemas.microsoft.com/office/drawing/2014/main" val="10000"/>
                  </a:ext>
                </a:extLst>
              </a:tr>
              <a:tr h="1264237">
                <a:tc>
                  <a:txBody>
                    <a:bodyPr/>
                    <a:lstStyle/>
                    <a:p>
                      <a:pPr marL="0" marR="0">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 service</a:t>
                      </a: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Additional criteria may include quality, quantity, continuity, and accessibility to all users</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Advanced service</a:t>
                      </a:r>
                      <a:r>
                        <a:rPr lang="en-GB"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 Additional criteria may include student per toilet ratios, menstrual hygiene facilities, cleanliness, accessibility to all users, and excreta management systems</a:t>
                      </a:r>
                      <a:endParaRPr lang="en-US" sz="17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spcBef>
                          <a:spcPts val="600"/>
                        </a:spcBef>
                        <a:spcAft>
                          <a:spcPts val="600"/>
                        </a:spcAft>
                      </a:pP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Advanced service</a:t>
                      </a:r>
                      <a:r>
                        <a:rPr lang="en-GB" sz="1700" i="0"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rPr>
                        <a:t>: Additional criteria may include hygiene education, group handwashing, menstrual hygiene materials, and accessibility to all users</a:t>
                      </a:r>
                      <a:endParaRPr lang="en-US" sz="1700" i="1" dirty="0">
                        <a:solidFill>
                          <a:schemeClr val="tx1">
                            <a:lumMod val="65000"/>
                            <a:lumOff val="3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1389">
                <a:tc>
                  <a:txBody>
                    <a:bodyPr/>
                    <a:lstStyle/>
                    <a:p>
                      <a:pPr marL="0" marR="0">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Drinking water from an improved source and water is available at the school at the time of the survey</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40B4E7"/>
                    </a:solidFill>
                  </a:tcPr>
                </a:tc>
                <a:tc>
                  <a:txBody>
                    <a:bodyPr/>
                    <a:lstStyle/>
                    <a:p>
                      <a:pPr marL="0" marR="0">
                        <a:spcBef>
                          <a:spcPts val="600"/>
                        </a:spcBef>
                        <a:spcAft>
                          <a:spcPts val="600"/>
                        </a:spcAft>
                      </a:pPr>
                      <a:r>
                        <a:rPr lang="en-GB" sz="1700" i="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Basic service:</a:t>
                      </a:r>
                      <a:r>
                        <a:rPr lang="en-GB" sz="17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Improved sanitation facilities at the school that are single-sex and usable (available, functional and private) at the time of the survey</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67BC6B"/>
                    </a:solidFill>
                  </a:tcPr>
                </a:tc>
                <a:tc>
                  <a:txBody>
                    <a:bodyPr/>
                    <a:lstStyle/>
                    <a:p>
                      <a:pPr marL="0" marR="0">
                        <a:spcBef>
                          <a:spcPts val="600"/>
                        </a:spcBef>
                        <a:spcAft>
                          <a:spcPts val="600"/>
                        </a:spcAft>
                      </a:pP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Basic service:</a:t>
                      </a:r>
                      <a:r>
                        <a:rPr lang="en-GB" sz="1700" i="0" dirty="0">
                          <a:solidFill>
                            <a:srgbClr val="FFFFFF"/>
                          </a:solidFill>
                          <a:effectLst/>
                          <a:latin typeface="Calibri" panose="020F0502020204030204" pitchFamily="34" charset="0"/>
                          <a:ea typeface="SimSun" panose="02010600030101010101" pitchFamily="2" charset="-122"/>
                          <a:cs typeface="Arial" panose="020B0604020202020204" pitchFamily="34" charset="0"/>
                        </a:rPr>
                        <a:t> Handwashing facilities with water and soap available at the school  at the time of the survey</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853A95"/>
                    </a:solidFill>
                  </a:tcPr>
                </a:tc>
                <a:extLst>
                  <a:ext uri="{0D108BD9-81ED-4DB2-BD59-A6C34878D82A}">
                    <a16:rowId xmlns:a16="http://schemas.microsoft.com/office/drawing/2014/main" val="10002"/>
                  </a:ext>
                </a:extLst>
              </a:tr>
              <a:tr h="1011389">
                <a:tc>
                  <a:txBody>
                    <a:bodyPr/>
                    <a:lstStyle/>
                    <a:p>
                      <a:pPr marL="0" marR="0">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Limited service</a:t>
                      </a:r>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Drinking water from an improved source but water is unavailable at the school at the time of the survey</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Improved sanitation facilities at the school that are either not single-sex or not usable at the time of the survey</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tc>
                  <a:txBody>
                    <a:bodyPr/>
                    <a:lstStyle/>
                    <a:p>
                      <a:pPr marL="0" marR="0">
                        <a:spcBef>
                          <a:spcPts val="600"/>
                        </a:spcBef>
                        <a:spcAft>
                          <a:spcPts val="600"/>
                        </a:spcAft>
                      </a:pPr>
                      <a:r>
                        <a:rPr lang="en-GB" sz="1700" b="1" i="0" dirty="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dirty="0">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Limited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Handwashing facilities with water but no soap available at the school at the time of the survey</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F477"/>
                    </a:solidFill>
                  </a:tcPr>
                </a:tc>
                <a:extLst>
                  <a:ext uri="{0D108BD9-81ED-4DB2-BD59-A6C34878D82A}">
                    <a16:rowId xmlns:a16="http://schemas.microsoft.com/office/drawing/2014/main" val="10003"/>
                  </a:ext>
                </a:extLst>
              </a:tr>
              <a:tr h="927529">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Drinking water from an unimproved source or no water source at the school</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service</a:t>
                      </a:r>
                      <a:r>
                        <a:rPr lang="en-GB" sz="17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Unimproved sanitation facilities or no sanitation facilities at the school</a:t>
                      </a:r>
                      <a:endParaRPr lang="en-US" sz="1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tc>
                  <a:txBody>
                    <a:bodyPr/>
                    <a:lstStyle/>
                    <a:p>
                      <a:pPr marL="0" marR="0">
                        <a:spcBef>
                          <a:spcPts val="600"/>
                        </a:spcBef>
                        <a:spcAft>
                          <a:spcPts val="600"/>
                        </a:spcAft>
                      </a:pPr>
                      <a:r>
                        <a:rPr lang="en-GB" sz="1700" b="1" i="0">
                          <a:solidFill>
                            <a:srgbClr val="44546A"/>
                          </a:solidFill>
                          <a:effectLst/>
                          <a:latin typeface="Calibri" panose="020F0502020204030204" pitchFamily="34" charset="0"/>
                          <a:ea typeface="SimSun" panose="02010600030101010101" pitchFamily="2" charset="-122"/>
                          <a:cs typeface="Arial" panose="020B0604020202020204" pitchFamily="34" charset="0"/>
                        </a:rPr>
                        <a:t> </a:t>
                      </a:r>
                      <a:endParaRPr lang="en-US" sz="1700" i="1">
                        <a:solidFill>
                          <a:srgbClr val="44546A"/>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a:noFill/>
                    </a:lnT>
                    <a:lnB>
                      <a:noFill/>
                    </a:lnB>
                    <a:solidFill>
                      <a:srgbClr val="FFFFFF"/>
                    </a:solidFill>
                  </a:tcPr>
                </a:tc>
                <a:tc>
                  <a:txBody>
                    <a:bodyPr/>
                    <a:lstStyle/>
                    <a:p>
                      <a:pPr marL="0" marR="0">
                        <a:spcBef>
                          <a:spcPts val="600"/>
                        </a:spcBef>
                        <a:spcAft>
                          <a:spcPts val="600"/>
                        </a:spcAft>
                      </a:pPr>
                      <a:r>
                        <a:rPr lang="en-GB" sz="1700" b="1"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No service:</a:t>
                      </a:r>
                      <a:r>
                        <a:rPr lang="en-GB" sz="1700" i="0" dirty="0">
                          <a:solidFill>
                            <a:schemeClr val="tx1"/>
                          </a:solidFill>
                          <a:effectLst/>
                          <a:latin typeface="Calibri" panose="020F0502020204030204" pitchFamily="34" charset="0"/>
                          <a:ea typeface="SimSun" panose="02010600030101010101" pitchFamily="2" charset="-122"/>
                          <a:cs typeface="Arial" panose="020B0604020202020204" pitchFamily="34" charset="0"/>
                        </a:rPr>
                        <a:t> No handwashing facilities available or no water available at the school </a:t>
                      </a:r>
                      <a:endParaRPr lang="en-US" sz="1700" i="1"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CB316"/>
                    </a:solidFill>
                  </a:tcPr>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BC8ADC14-B9A9-47A3-AB7A-1695506EEE51}"/>
              </a:ext>
            </a:extLst>
          </p:cNvPr>
          <p:cNvSpPr>
            <a:spLocks noGrp="1"/>
          </p:cNvSpPr>
          <p:nvPr>
            <p:ph type="sldNum" sz="quarter" idx="12"/>
          </p:nvPr>
        </p:nvSpPr>
        <p:spPr/>
        <p:txBody>
          <a:bodyPr/>
          <a:lstStyle/>
          <a:p>
            <a:pPr>
              <a:defRPr/>
            </a:pPr>
            <a:fld id="{A73939FE-7BC6-42BD-B27E-1F76D60FE7C3}" type="slidenum">
              <a:rPr lang="en-GB" smtClean="0"/>
              <a:pPr>
                <a:defRPr/>
              </a:pPr>
              <a:t>19</a:t>
            </a:fld>
            <a:endParaRPr lang="en-GB"/>
          </a:p>
        </p:txBody>
      </p:sp>
      <p:cxnSp>
        <p:nvCxnSpPr>
          <p:cNvPr id="9" name="Straight Connector 8"/>
          <p:cNvCxnSpPr/>
          <p:nvPr/>
        </p:nvCxnSpPr>
        <p:spPr>
          <a:xfrm flipV="1">
            <a:off x="420417" y="2903838"/>
            <a:ext cx="11330859" cy="127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2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1801090" y="365125"/>
            <a:ext cx="8176461" cy="1325563"/>
          </a:xfrm>
        </p:spPr>
        <p:txBody>
          <a:bodyPr/>
          <a:lstStyle/>
          <a:p>
            <a:r>
              <a:rPr lang="en-GB" dirty="0">
                <a:solidFill>
                  <a:prstClr val="black"/>
                </a:solidFill>
                <a:latin typeface="Avenir Next LT Pro" panose="020B0504020202020204" pitchFamily="34" charset="0"/>
              </a:rPr>
              <a:t>Outline</a:t>
            </a:r>
            <a:endParaRPr lang="en-US" sz="4000" dirty="0">
              <a:solidFill>
                <a:srgbClr val="003C79"/>
              </a:solidFill>
              <a:latin typeface="Avenir Next LT Pro" panose="020B0504020202020204" pitchFamily="34" charset="0"/>
            </a:endParaRPr>
          </a:p>
        </p:txBody>
      </p:sp>
      <p:sp>
        <p:nvSpPr>
          <p:cNvPr id="19" name="Content Placeholder 18">
            <a:extLst>
              <a:ext uri="{FF2B5EF4-FFF2-40B4-BE49-F238E27FC236}">
                <a16:creationId xmlns:a16="http://schemas.microsoft.com/office/drawing/2014/main" id="{E88DC6C6-F9CC-4CC5-9A97-48F64FFCD582}"/>
              </a:ext>
            </a:extLst>
          </p:cNvPr>
          <p:cNvSpPr>
            <a:spLocks noGrp="1"/>
          </p:cNvSpPr>
          <p:nvPr>
            <p:ph sz="half" idx="1"/>
          </p:nvPr>
        </p:nvSpPr>
        <p:spPr>
          <a:xfrm>
            <a:off x="550092" y="1572701"/>
            <a:ext cx="11230428" cy="2194147"/>
          </a:xfrm>
        </p:spPr>
        <p:txBody>
          <a:bodyPr>
            <a:normAutofit/>
          </a:bodyPr>
          <a:lstStyle/>
          <a:p>
            <a:pPr lvl="0">
              <a:spcAft>
                <a:spcPts val="3000"/>
              </a:spcAft>
              <a:buAutoNum type="arabicPeriod"/>
            </a:pPr>
            <a:r>
              <a:rPr lang="en-US" sz="2800" dirty="0">
                <a:latin typeface="Avenir Next LT Pro Light" panose="020B0304020202020204" pitchFamily="34" charset="0"/>
              </a:rPr>
              <a:t>What proportion of schools had basic WASH services in 2021?</a:t>
            </a:r>
          </a:p>
          <a:p>
            <a:pPr lvl="0">
              <a:spcAft>
                <a:spcPts val="3000"/>
              </a:spcAft>
              <a:buAutoNum type="arabicPeriod"/>
            </a:pPr>
            <a:r>
              <a:rPr lang="en-US" sz="2800" dirty="0">
                <a:latin typeface="Avenir Next LT Pro Light" panose="020B0304020202020204" pitchFamily="34" charset="0"/>
              </a:rPr>
              <a:t>Are countries on track to meet the SDGs for WinS by 2030?</a:t>
            </a:r>
          </a:p>
          <a:p>
            <a:pPr lvl="0">
              <a:spcAft>
                <a:spcPts val="3000"/>
              </a:spcAft>
              <a:buAutoNum type="arabicPeriod"/>
            </a:pPr>
            <a:r>
              <a:rPr lang="en-US" sz="2800" dirty="0">
                <a:latin typeface="Avenir Next LT Pro Light" panose="020B0304020202020204" pitchFamily="34" charset="0"/>
              </a:rPr>
              <a:t>What countries are monitoring beyond basic service, including pandemic preparedness and disability-inclusive WASH?</a:t>
            </a:r>
          </a:p>
          <a:p>
            <a:pPr lvl="0">
              <a:spcAft>
                <a:spcPts val="3000"/>
              </a:spcAft>
              <a:buAutoNum type="arabicPeriod"/>
            </a:pPr>
            <a:r>
              <a:rPr lang="en-US" sz="2800" dirty="0">
                <a:latin typeface="Avenir Next LT Pro Light" panose="020B0304020202020204" pitchFamily="34" charset="0"/>
              </a:rPr>
              <a:t>How can monitoring be improved to support meeting the SDGs and ensuring schools have basic and inclusive WASH services?</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342866" y="111918"/>
            <a:ext cx="1437653" cy="1460783"/>
          </a:xfrm>
        </p:spPr>
      </p:pic>
    </p:spTree>
    <p:extLst>
      <p:ext uri="{BB962C8B-B14F-4D97-AF65-F5344CB8AC3E}">
        <p14:creationId xmlns:p14="http://schemas.microsoft.com/office/powerpoint/2010/main" val="246983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E3288B11-D1E0-4679-A55C-03699297A91A}"/>
              </a:ext>
            </a:extLst>
          </p:cNvPr>
          <p:cNvSpPr>
            <a:spLocks noGrp="1"/>
          </p:cNvSpPr>
          <p:nvPr>
            <p:ph type="sldNum" sz="quarter" idx="12"/>
          </p:nvPr>
        </p:nvSpPr>
        <p:spPr/>
        <p:txBody>
          <a:bodyPr/>
          <a:lstStyle/>
          <a:p>
            <a:pPr>
              <a:defRPr/>
            </a:pPr>
            <a:fld id="{A73939FE-7BC6-42BD-B27E-1F76D60FE7C3}" type="slidenum">
              <a:rPr lang="en-GB" smtClean="0"/>
              <a:pPr>
                <a:defRPr/>
              </a:pPr>
              <a:t>20</a:t>
            </a:fld>
            <a:endParaRPr lang="en-GB"/>
          </a:p>
        </p:txBody>
      </p:sp>
      <p:grpSp>
        <p:nvGrpSpPr>
          <p:cNvPr id="14" name="Group 13">
            <a:extLst>
              <a:ext uri="{FF2B5EF4-FFF2-40B4-BE49-F238E27FC236}">
                <a16:creationId xmlns:a16="http://schemas.microsoft.com/office/drawing/2014/main" id="{813F3372-13D8-4668-91AA-7ED7AAA6589B}"/>
              </a:ext>
            </a:extLst>
          </p:cNvPr>
          <p:cNvGrpSpPr/>
          <p:nvPr/>
        </p:nvGrpSpPr>
        <p:grpSpPr>
          <a:xfrm>
            <a:off x="0" y="2486331"/>
            <a:ext cx="12192000" cy="1885337"/>
            <a:chOff x="152400" y="1634684"/>
            <a:chExt cx="12192000" cy="1885337"/>
          </a:xfrm>
        </p:grpSpPr>
        <p:pic>
          <p:nvPicPr>
            <p:cNvPr id="12" name="Picture 11">
              <a:extLst>
                <a:ext uri="{FF2B5EF4-FFF2-40B4-BE49-F238E27FC236}">
                  <a16:creationId xmlns:a16="http://schemas.microsoft.com/office/drawing/2014/main" id="{F93B97C7-660E-4ABF-B2FA-B358C596D49F}"/>
                </a:ext>
              </a:extLst>
            </p:cNvPr>
            <p:cNvPicPr>
              <a:picLocks noChangeAspect="1"/>
            </p:cNvPicPr>
            <p:nvPr/>
          </p:nvPicPr>
          <p:blipFill rotWithShape="1">
            <a:blip r:embed="rId3"/>
            <a:srcRect t="10985" b="58326"/>
            <a:stretch/>
          </p:blipFill>
          <p:spPr>
            <a:xfrm>
              <a:off x="152400" y="1634684"/>
              <a:ext cx="12192000" cy="1531303"/>
            </a:xfrm>
            <a:prstGeom prst="rect">
              <a:avLst/>
            </a:prstGeom>
          </p:spPr>
        </p:pic>
        <p:pic>
          <p:nvPicPr>
            <p:cNvPr id="13" name="Picture 12">
              <a:extLst>
                <a:ext uri="{FF2B5EF4-FFF2-40B4-BE49-F238E27FC236}">
                  <a16:creationId xmlns:a16="http://schemas.microsoft.com/office/drawing/2014/main" id="{8DDB3575-D5F7-4A7F-BCE0-4180F3C0CBC0}"/>
                </a:ext>
              </a:extLst>
            </p:cNvPr>
            <p:cNvPicPr>
              <a:picLocks noChangeAspect="1"/>
            </p:cNvPicPr>
            <p:nvPr/>
          </p:nvPicPr>
          <p:blipFill rotWithShape="1">
            <a:blip r:embed="rId3"/>
            <a:srcRect t="50344" b="42561"/>
            <a:stretch/>
          </p:blipFill>
          <p:spPr>
            <a:xfrm>
              <a:off x="152400" y="3165988"/>
              <a:ext cx="12192000" cy="354033"/>
            </a:xfrm>
            <a:prstGeom prst="rect">
              <a:avLst/>
            </a:prstGeom>
          </p:spPr>
        </p:pic>
      </p:grpSp>
      <p:sp>
        <p:nvSpPr>
          <p:cNvPr id="15" name="Title 1">
            <a:extLst>
              <a:ext uri="{FF2B5EF4-FFF2-40B4-BE49-F238E27FC236}">
                <a16:creationId xmlns:a16="http://schemas.microsoft.com/office/drawing/2014/main" id="{50BF8EA4-31B6-4F73-BE13-CFD4CD6D385F}"/>
              </a:ext>
            </a:extLst>
          </p:cNvPr>
          <p:cNvSpPr txBox="1">
            <a:spLocks/>
          </p:cNvSpPr>
          <p:nvPr/>
        </p:nvSpPr>
        <p:spPr bwMode="auto">
          <a:xfrm>
            <a:off x="432708" y="813619"/>
            <a:ext cx="10983027" cy="80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dirty="0">
                <a:latin typeface="Avenir Next LT Pro" panose="020B0504020202020204" pitchFamily="34" charset="0"/>
              </a:rPr>
              <a:t>All three elements of WASH are critical for pandemic preparedness, but few schools met the criteria for all three basic WASH services</a:t>
            </a:r>
          </a:p>
        </p:txBody>
      </p:sp>
    </p:spTree>
    <p:extLst>
      <p:ext uri="{BB962C8B-B14F-4D97-AF65-F5344CB8AC3E}">
        <p14:creationId xmlns:p14="http://schemas.microsoft.com/office/powerpoint/2010/main" val="105238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E3288B11-D1E0-4679-A55C-03699297A91A}"/>
              </a:ext>
            </a:extLst>
          </p:cNvPr>
          <p:cNvSpPr>
            <a:spLocks noGrp="1"/>
          </p:cNvSpPr>
          <p:nvPr>
            <p:ph type="sldNum" sz="quarter" idx="12"/>
          </p:nvPr>
        </p:nvSpPr>
        <p:spPr/>
        <p:txBody>
          <a:bodyPr/>
          <a:lstStyle/>
          <a:p>
            <a:pPr>
              <a:defRPr/>
            </a:pPr>
            <a:fld id="{A73939FE-7BC6-42BD-B27E-1F76D60FE7C3}" type="slidenum">
              <a:rPr lang="en-GB" smtClean="0"/>
              <a:pPr>
                <a:defRPr/>
              </a:pPr>
              <a:t>21</a:t>
            </a:fld>
            <a:endParaRPr lang="en-GB"/>
          </a:p>
        </p:txBody>
      </p:sp>
      <p:sp>
        <p:nvSpPr>
          <p:cNvPr id="15" name="Title 1">
            <a:extLst>
              <a:ext uri="{FF2B5EF4-FFF2-40B4-BE49-F238E27FC236}">
                <a16:creationId xmlns:a16="http://schemas.microsoft.com/office/drawing/2014/main" id="{50BF8EA4-31B6-4F73-BE13-CFD4CD6D385F}"/>
              </a:ext>
            </a:extLst>
          </p:cNvPr>
          <p:cNvSpPr txBox="1">
            <a:spLocks/>
          </p:cNvSpPr>
          <p:nvPr/>
        </p:nvSpPr>
        <p:spPr bwMode="auto">
          <a:xfrm>
            <a:off x="137036" y="374315"/>
            <a:ext cx="4793162" cy="80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dirty="0">
                <a:latin typeface="Avenir Next LT Pro" panose="020B0504020202020204" pitchFamily="34" charset="0"/>
              </a:rPr>
              <a:t>Examples of monitoring pandemic preparedness</a:t>
            </a:r>
          </a:p>
        </p:txBody>
      </p:sp>
      <p:grpSp>
        <p:nvGrpSpPr>
          <p:cNvPr id="6" name="Group 5">
            <a:extLst>
              <a:ext uri="{FF2B5EF4-FFF2-40B4-BE49-F238E27FC236}">
                <a16:creationId xmlns:a16="http://schemas.microsoft.com/office/drawing/2014/main" id="{37D39306-A96E-481D-B883-9138C8C58592}"/>
              </a:ext>
            </a:extLst>
          </p:cNvPr>
          <p:cNvGrpSpPr/>
          <p:nvPr/>
        </p:nvGrpSpPr>
        <p:grpSpPr>
          <a:xfrm>
            <a:off x="3267563" y="4607704"/>
            <a:ext cx="9025054" cy="1357096"/>
            <a:chOff x="163462" y="1989674"/>
            <a:chExt cx="8036641" cy="1215577"/>
          </a:xfrm>
        </p:grpSpPr>
        <p:grpSp>
          <p:nvGrpSpPr>
            <p:cNvPr id="5" name="Group 4">
              <a:extLst>
                <a:ext uri="{FF2B5EF4-FFF2-40B4-BE49-F238E27FC236}">
                  <a16:creationId xmlns:a16="http://schemas.microsoft.com/office/drawing/2014/main" id="{A6A71AF7-59EE-4BA1-8E64-3C29B28EB1CD}"/>
                </a:ext>
              </a:extLst>
            </p:cNvPr>
            <p:cNvGrpSpPr/>
            <p:nvPr/>
          </p:nvGrpSpPr>
          <p:grpSpPr>
            <a:xfrm>
              <a:off x="163462" y="1989674"/>
              <a:ext cx="8036641" cy="1215577"/>
              <a:chOff x="976310" y="4413352"/>
              <a:chExt cx="8036641" cy="1215577"/>
            </a:xfrm>
          </p:grpSpPr>
          <p:pic>
            <p:nvPicPr>
              <p:cNvPr id="11" name="Picture 10">
                <a:extLst>
                  <a:ext uri="{FF2B5EF4-FFF2-40B4-BE49-F238E27FC236}">
                    <a16:creationId xmlns:a16="http://schemas.microsoft.com/office/drawing/2014/main" id="{DAA2CA0A-C4E9-4669-8486-3CAD36DBF43B}"/>
                  </a:ext>
                </a:extLst>
              </p:cNvPr>
              <p:cNvPicPr>
                <a:picLocks noChangeAspect="1"/>
              </p:cNvPicPr>
              <p:nvPr/>
            </p:nvPicPr>
            <p:blipFill rotWithShape="1">
              <a:blip r:embed="rId3"/>
              <a:srcRect l="1" t="68387" r="23781" b="22949"/>
              <a:stretch/>
            </p:blipFill>
            <p:spPr>
              <a:xfrm>
                <a:off x="976312" y="4778478"/>
                <a:ext cx="8036639" cy="462116"/>
              </a:xfrm>
              <a:prstGeom prst="rect">
                <a:avLst/>
              </a:prstGeom>
            </p:spPr>
          </p:pic>
          <p:pic>
            <p:nvPicPr>
              <p:cNvPr id="16" name="Picture 15">
                <a:extLst>
                  <a:ext uri="{FF2B5EF4-FFF2-40B4-BE49-F238E27FC236}">
                    <a16:creationId xmlns:a16="http://schemas.microsoft.com/office/drawing/2014/main" id="{F2E38AD8-FC55-401D-87C5-5EFD6D0A1B3C}"/>
                  </a:ext>
                </a:extLst>
              </p:cNvPr>
              <p:cNvPicPr>
                <a:picLocks noChangeAspect="1"/>
              </p:cNvPicPr>
              <p:nvPr/>
            </p:nvPicPr>
            <p:blipFill rotWithShape="1">
              <a:blip r:embed="rId3"/>
              <a:srcRect t="28110" r="23781" b="65045"/>
              <a:stretch/>
            </p:blipFill>
            <p:spPr>
              <a:xfrm>
                <a:off x="976310" y="4413352"/>
                <a:ext cx="8036641" cy="365126"/>
              </a:xfrm>
              <a:prstGeom prst="rect">
                <a:avLst/>
              </a:prstGeom>
            </p:spPr>
          </p:pic>
          <p:pic>
            <p:nvPicPr>
              <p:cNvPr id="17" name="Picture 16">
                <a:extLst>
                  <a:ext uri="{FF2B5EF4-FFF2-40B4-BE49-F238E27FC236}">
                    <a16:creationId xmlns:a16="http://schemas.microsoft.com/office/drawing/2014/main" id="{97A170D0-6F89-44BE-8C08-6A0BFC7B0DE5}"/>
                  </a:ext>
                </a:extLst>
              </p:cNvPr>
              <p:cNvPicPr>
                <a:picLocks noChangeAspect="1"/>
              </p:cNvPicPr>
              <p:nvPr/>
            </p:nvPicPr>
            <p:blipFill rotWithShape="1">
              <a:blip r:embed="rId3"/>
              <a:srcRect t="81998" r="23781" b="10722"/>
              <a:stretch/>
            </p:blipFill>
            <p:spPr>
              <a:xfrm>
                <a:off x="976312" y="5240594"/>
                <a:ext cx="8036639" cy="388335"/>
              </a:xfrm>
              <a:prstGeom prst="rect">
                <a:avLst/>
              </a:prstGeom>
            </p:spPr>
          </p:pic>
        </p:grpSp>
        <p:pic>
          <p:nvPicPr>
            <p:cNvPr id="18" name="Picture 17">
              <a:extLst>
                <a:ext uri="{FF2B5EF4-FFF2-40B4-BE49-F238E27FC236}">
                  <a16:creationId xmlns:a16="http://schemas.microsoft.com/office/drawing/2014/main" id="{FAE67801-7F4B-466E-A234-B7C7ACF8BF1A}"/>
                </a:ext>
              </a:extLst>
            </p:cNvPr>
            <p:cNvPicPr>
              <a:picLocks noChangeAspect="1"/>
            </p:cNvPicPr>
            <p:nvPr/>
          </p:nvPicPr>
          <p:blipFill rotWithShape="1">
            <a:blip r:embed="rId3"/>
            <a:srcRect l="77208" t="19451" r="718" b="69183"/>
            <a:stretch/>
          </p:blipFill>
          <p:spPr>
            <a:xfrm>
              <a:off x="2202179" y="2282713"/>
              <a:ext cx="2327479" cy="606291"/>
            </a:xfrm>
            <a:prstGeom prst="rect">
              <a:avLst/>
            </a:prstGeom>
          </p:spPr>
        </p:pic>
      </p:grpSp>
      <p:grpSp>
        <p:nvGrpSpPr>
          <p:cNvPr id="7" name="Group 6">
            <a:extLst>
              <a:ext uri="{FF2B5EF4-FFF2-40B4-BE49-F238E27FC236}">
                <a16:creationId xmlns:a16="http://schemas.microsoft.com/office/drawing/2014/main" id="{8D9CE7C4-430B-4C7C-81AC-B1DD5CC4D948}"/>
              </a:ext>
            </a:extLst>
          </p:cNvPr>
          <p:cNvGrpSpPr/>
          <p:nvPr/>
        </p:nvGrpSpPr>
        <p:grpSpPr>
          <a:xfrm>
            <a:off x="7198005" y="435361"/>
            <a:ext cx="4814079" cy="3728752"/>
            <a:chOff x="2941228" y="2464420"/>
            <a:chExt cx="4753113" cy="3891932"/>
          </a:xfrm>
        </p:grpSpPr>
        <p:pic>
          <p:nvPicPr>
            <p:cNvPr id="3" name="Picture 2">
              <a:extLst>
                <a:ext uri="{FF2B5EF4-FFF2-40B4-BE49-F238E27FC236}">
                  <a16:creationId xmlns:a16="http://schemas.microsoft.com/office/drawing/2014/main" id="{F13A1324-9E69-41E1-9881-B445D7C06444}"/>
                </a:ext>
              </a:extLst>
            </p:cNvPr>
            <p:cNvPicPr>
              <a:picLocks noChangeAspect="1"/>
            </p:cNvPicPr>
            <p:nvPr/>
          </p:nvPicPr>
          <p:blipFill rotWithShape="1">
            <a:blip r:embed="rId4"/>
            <a:srcRect t="22071" r="55800" b="10102"/>
            <a:stretch/>
          </p:blipFill>
          <p:spPr>
            <a:xfrm>
              <a:off x="2941228" y="2464420"/>
              <a:ext cx="4753113" cy="3891932"/>
            </a:xfrm>
            <a:prstGeom prst="rect">
              <a:avLst/>
            </a:prstGeom>
          </p:spPr>
        </p:pic>
        <p:pic>
          <p:nvPicPr>
            <p:cNvPr id="21" name="Picture 20">
              <a:extLst>
                <a:ext uri="{FF2B5EF4-FFF2-40B4-BE49-F238E27FC236}">
                  <a16:creationId xmlns:a16="http://schemas.microsoft.com/office/drawing/2014/main" id="{E86A6DC7-5E8D-4641-9839-0732537F9D5B}"/>
                </a:ext>
              </a:extLst>
            </p:cNvPr>
            <p:cNvPicPr>
              <a:picLocks noChangeAspect="1"/>
            </p:cNvPicPr>
            <p:nvPr/>
          </p:nvPicPr>
          <p:blipFill rotWithShape="1">
            <a:blip r:embed="rId4"/>
            <a:srcRect l="89136" t="15393" b="73689"/>
            <a:stretch/>
          </p:blipFill>
          <p:spPr>
            <a:xfrm>
              <a:off x="3671761" y="2464420"/>
              <a:ext cx="1168264" cy="615625"/>
            </a:xfrm>
            <a:prstGeom prst="rect">
              <a:avLst/>
            </a:prstGeom>
          </p:spPr>
        </p:pic>
      </p:grpSp>
      <p:sp>
        <p:nvSpPr>
          <p:cNvPr id="8" name="TextBox 7">
            <a:extLst>
              <a:ext uri="{FF2B5EF4-FFF2-40B4-BE49-F238E27FC236}">
                <a16:creationId xmlns:a16="http://schemas.microsoft.com/office/drawing/2014/main" id="{8C275B71-A279-4887-9E15-9AC7DAB515D1}"/>
              </a:ext>
            </a:extLst>
          </p:cNvPr>
          <p:cNvSpPr txBox="1"/>
          <p:nvPr/>
        </p:nvSpPr>
        <p:spPr>
          <a:xfrm>
            <a:off x="285746" y="3002160"/>
            <a:ext cx="4711145" cy="1200329"/>
          </a:xfrm>
          <a:prstGeom prst="rect">
            <a:avLst/>
          </a:prstGeom>
          <a:noFill/>
        </p:spPr>
        <p:txBody>
          <a:bodyPr wrap="square" rtlCol="0">
            <a:spAutoFit/>
          </a:bodyPr>
          <a:lstStyle/>
          <a:p>
            <a:r>
              <a:rPr lang="en-US" dirty="0">
                <a:latin typeface="Avenir Next LT Pro Light" panose="020B0304020202020204" pitchFamily="34" charset="0"/>
              </a:rPr>
              <a:t>In the Philippines, availability of handwashing facilities in toilets and canteens has increased rapidly primary schools</a:t>
            </a:r>
          </a:p>
        </p:txBody>
      </p:sp>
      <p:sp>
        <p:nvSpPr>
          <p:cNvPr id="22" name="TextBox 21">
            <a:extLst>
              <a:ext uri="{FF2B5EF4-FFF2-40B4-BE49-F238E27FC236}">
                <a16:creationId xmlns:a16="http://schemas.microsoft.com/office/drawing/2014/main" id="{341CA1A9-789D-4652-8A7B-A91AF8D7D402}"/>
              </a:ext>
            </a:extLst>
          </p:cNvPr>
          <p:cNvSpPr txBox="1"/>
          <p:nvPr/>
        </p:nvSpPr>
        <p:spPr>
          <a:xfrm>
            <a:off x="285746" y="1588636"/>
            <a:ext cx="3033131" cy="1200329"/>
          </a:xfrm>
          <a:prstGeom prst="rect">
            <a:avLst/>
          </a:prstGeom>
          <a:noFill/>
        </p:spPr>
        <p:txBody>
          <a:bodyPr wrap="square" rtlCol="0">
            <a:spAutoFit/>
          </a:bodyPr>
          <a:lstStyle/>
          <a:p>
            <a:r>
              <a:rPr lang="en-US" dirty="0">
                <a:latin typeface="Avenir Next LT Pro Light" panose="020B0304020202020204" pitchFamily="34" charset="0"/>
              </a:rPr>
              <a:t>In Cambodia, availability of group handwashing facilities has increased in all levels and areas</a:t>
            </a:r>
          </a:p>
        </p:txBody>
      </p:sp>
      <p:sp>
        <p:nvSpPr>
          <p:cNvPr id="23" name="TextBox 22">
            <a:extLst>
              <a:ext uri="{FF2B5EF4-FFF2-40B4-BE49-F238E27FC236}">
                <a16:creationId xmlns:a16="http://schemas.microsoft.com/office/drawing/2014/main" id="{DF0BA083-445D-4087-8283-FD453F0568B7}"/>
              </a:ext>
            </a:extLst>
          </p:cNvPr>
          <p:cNvSpPr txBox="1"/>
          <p:nvPr/>
        </p:nvSpPr>
        <p:spPr>
          <a:xfrm>
            <a:off x="285746" y="4415188"/>
            <a:ext cx="3033131" cy="1200329"/>
          </a:xfrm>
          <a:prstGeom prst="rect">
            <a:avLst/>
          </a:prstGeom>
          <a:noFill/>
        </p:spPr>
        <p:txBody>
          <a:bodyPr wrap="square" rtlCol="0">
            <a:spAutoFit/>
          </a:bodyPr>
          <a:lstStyle/>
          <a:p>
            <a:r>
              <a:rPr lang="en-US" dirty="0">
                <a:latin typeface="Avenir Next LT Pro Light" panose="020B0304020202020204" pitchFamily="34" charset="0"/>
              </a:rPr>
              <a:t>In Afghanistan and Lao PDR, data highlight the challenge of toilet cleanliness</a:t>
            </a:r>
          </a:p>
        </p:txBody>
      </p:sp>
      <p:pic>
        <p:nvPicPr>
          <p:cNvPr id="2" name="Picture 1">
            <a:extLst>
              <a:ext uri="{FF2B5EF4-FFF2-40B4-BE49-F238E27FC236}">
                <a16:creationId xmlns:a16="http://schemas.microsoft.com/office/drawing/2014/main" id="{88FA43E7-373D-4FFA-8795-F284EAF681A2}"/>
              </a:ext>
            </a:extLst>
          </p:cNvPr>
          <p:cNvPicPr>
            <a:picLocks noChangeAspect="1"/>
          </p:cNvPicPr>
          <p:nvPr/>
        </p:nvPicPr>
        <p:blipFill rotWithShape="1">
          <a:blip r:embed="rId5"/>
          <a:srcRect t="9062" r="74934" b="16134"/>
          <a:stretch/>
        </p:blipFill>
        <p:spPr>
          <a:xfrm>
            <a:off x="4961126" y="372782"/>
            <a:ext cx="2411024" cy="4050365"/>
          </a:xfrm>
          <a:prstGeom prst="rect">
            <a:avLst/>
          </a:prstGeom>
        </p:spPr>
      </p:pic>
      <p:pic>
        <p:nvPicPr>
          <p:cNvPr id="4" name="Picture 3">
            <a:extLst>
              <a:ext uri="{FF2B5EF4-FFF2-40B4-BE49-F238E27FC236}">
                <a16:creationId xmlns:a16="http://schemas.microsoft.com/office/drawing/2014/main" id="{0928E038-1CE6-425F-B7B6-3B24AB9566FB}"/>
              </a:ext>
            </a:extLst>
          </p:cNvPr>
          <p:cNvPicPr>
            <a:picLocks noChangeAspect="1"/>
          </p:cNvPicPr>
          <p:nvPr/>
        </p:nvPicPr>
        <p:blipFill>
          <a:blip r:embed="rId6"/>
          <a:stretch>
            <a:fillRect/>
          </a:stretch>
        </p:blipFill>
        <p:spPr>
          <a:xfrm>
            <a:off x="5729181" y="2750865"/>
            <a:ext cx="647700" cy="561975"/>
          </a:xfrm>
          <a:prstGeom prst="rect">
            <a:avLst/>
          </a:prstGeom>
        </p:spPr>
      </p:pic>
    </p:spTree>
    <p:extLst>
      <p:ext uri="{BB962C8B-B14F-4D97-AF65-F5344CB8AC3E}">
        <p14:creationId xmlns:p14="http://schemas.microsoft.com/office/powerpoint/2010/main" val="221988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3ABD0C2E-CB30-4B79-A252-CFC3AD083A24}"/>
              </a:ext>
            </a:extLst>
          </p:cNvPr>
          <p:cNvSpPr/>
          <p:nvPr/>
        </p:nvSpPr>
        <p:spPr>
          <a:xfrm>
            <a:off x="0" y="5772211"/>
            <a:ext cx="12192000" cy="1160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8144295-C212-4C9C-9832-432D33A732A5}"/>
              </a:ext>
            </a:extLst>
          </p:cNvPr>
          <p:cNvSpPr>
            <a:spLocks noGrp="1"/>
          </p:cNvSpPr>
          <p:nvPr>
            <p:ph type="sldNum" sz="quarter" idx="12"/>
          </p:nvPr>
        </p:nvSpPr>
        <p:spPr/>
        <p:txBody>
          <a:bodyPr/>
          <a:lstStyle/>
          <a:p>
            <a:fld id="{89814231-C564-459E-A527-55508A559AB2}" type="slidenum">
              <a:rPr lang="en-US" smtClean="0">
                <a:solidFill>
                  <a:prstClr val="white"/>
                </a:solidFill>
              </a:rPr>
              <a:pPr/>
              <a:t>22</a:t>
            </a:fld>
            <a:endParaRPr lang="en-US">
              <a:solidFill>
                <a:prstClr val="white"/>
              </a:solidFill>
            </a:endParaRPr>
          </a:p>
        </p:txBody>
      </p:sp>
      <p:sp>
        <p:nvSpPr>
          <p:cNvPr id="45" name="Title 1">
            <a:extLst>
              <a:ext uri="{FF2B5EF4-FFF2-40B4-BE49-F238E27FC236}">
                <a16:creationId xmlns:a16="http://schemas.microsoft.com/office/drawing/2014/main" id="{01CB6B18-654A-448E-9A52-E8BA10010C7D}"/>
              </a:ext>
            </a:extLst>
          </p:cNvPr>
          <p:cNvSpPr txBox="1">
            <a:spLocks/>
          </p:cNvSpPr>
          <p:nvPr/>
        </p:nvSpPr>
        <p:spPr bwMode="auto">
          <a:xfrm>
            <a:off x="137036" y="374315"/>
            <a:ext cx="4053125" cy="80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dirty="0">
                <a:latin typeface="Avenir Next LT Pro" panose="020B0504020202020204" pitchFamily="34" charset="0"/>
              </a:rPr>
              <a:t>Examples of monitoring disability inclusive WASH</a:t>
            </a:r>
          </a:p>
        </p:txBody>
      </p:sp>
      <p:sp>
        <p:nvSpPr>
          <p:cNvPr id="46" name="TextBox 45">
            <a:extLst>
              <a:ext uri="{FF2B5EF4-FFF2-40B4-BE49-F238E27FC236}">
                <a16:creationId xmlns:a16="http://schemas.microsoft.com/office/drawing/2014/main" id="{BCDF83C7-024C-4059-BBD5-B55E72411B7D}"/>
              </a:ext>
            </a:extLst>
          </p:cNvPr>
          <p:cNvSpPr txBox="1"/>
          <p:nvPr/>
        </p:nvSpPr>
        <p:spPr>
          <a:xfrm>
            <a:off x="285342" y="3298195"/>
            <a:ext cx="3657552" cy="1015663"/>
          </a:xfrm>
          <a:prstGeom prst="rect">
            <a:avLst/>
          </a:prstGeom>
          <a:noFill/>
        </p:spPr>
        <p:txBody>
          <a:bodyPr wrap="square" rtlCol="0">
            <a:spAutoFit/>
          </a:bodyPr>
          <a:lstStyle/>
          <a:p>
            <a:r>
              <a:rPr lang="en-US" sz="2000" dirty="0">
                <a:latin typeface="Avenir Next LT Pro Light" panose="020B0304020202020204" pitchFamily="34" charset="0"/>
              </a:rPr>
              <a:t>Coverage of disability-accessible toilets often varies by school level</a:t>
            </a:r>
          </a:p>
        </p:txBody>
      </p:sp>
      <p:sp>
        <p:nvSpPr>
          <p:cNvPr id="47" name="TextBox 46">
            <a:extLst>
              <a:ext uri="{FF2B5EF4-FFF2-40B4-BE49-F238E27FC236}">
                <a16:creationId xmlns:a16="http://schemas.microsoft.com/office/drawing/2014/main" id="{E782C1D9-B376-4473-8049-5465C6B5A412}"/>
              </a:ext>
            </a:extLst>
          </p:cNvPr>
          <p:cNvSpPr txBox="1"/>
          <p:nvPr/>
        </p:nvSpPr>
        <p:spPr>
          <a:xfrm>
            <a:off x="285900" y="1863693"/>
            <a:ext cx="3904261" cy="1015663"/>
          </a:xfrm>
          <a:prstGeom prst="rect">
            <a:avLst/>
          </a:prstGeom>
          <a:noFill/>
        </p:spPr>
        <p:txBody>
          <a:bodyPr wrap="square" rtlCol="0">
            <a:spAutoFit/>
          </a:bodyPr>
          <a:lstStyle/>
          <a:p>
            <a:r>
              <a:rPr lang="en-US" sz="2000" dirty="0">
                <a:latin typeface="Avenir Next LT Pro Light" panose="020B0304020202020204" pitchFamily="34" charset="0"/>
              </a:rPr>
              <a:t>Far fewer schools have WASH facilities that are disability accessible</a:t>
            </a:r>
          </a:p>
        </p:txBody>
      </p:sp>
      <p:sp>
        <p:nvSpPr>
          <p:cNvPr id="48" name="TextBox 47">
            <a:extLst>
              <a:ext uri="{FF2B5EF4-FFF2-40B4-BE49-F238E27FC236}">
                <a16:creationId xmlns:a16="http://schemas.microsoft.com/office/drawing/2014/main" id="{34733589-3660-41D7-BC84-8CF546C7A7FC}"/>
              </a:ext>
            </a:extLst>
          </p:cNvPr>
          <p:cNvSpPr txBox="1"/>
          <p:nvPr/>
        </p:nvSpPr>
        <p:spPr>
          <a:xfrm>
            <a:off x="336169" y="4732697"/>
            <a:ext cx="3415123" cy="1323439"/>
          </a:xfrm>
          <a:prstGeom prst="rect">
            <a:avLst/>
          </a:prstGeom>
          <a:noFill/>
        </p:spPr>
        <p:txBody>
          <a:bodyPr wrap="square" rtlCol="0">
            <a:spAutoFit/>
          </a:bodyPr>
          <a:lstStyle/>
          <a:p>
            <a:r>
              <a:rPr lang="en-US" sz="2000" dirty="0">
                <a:latin typeface="Avenir Next LT Pro Light" panose="020B0304020202020204" pitchFamily="34" charset="0"/>
              </a:rPr>
              <a:t>Coverage of disability-accessible toilets depends on the criteria used for classification </a:t>
            </a:r>
          </a:p>
        </p:txBody>
      </p:sp>
      <p:grpSp>
        <p:nvGrpSpPr>
          <p:cNvPr id="77" name="Group 76">
            <a:extLst>
              <a:ext uri="{FF2B5EF4-FFF2-40B4-BE49-F238E27FC236}">
                <a16:creationId xmlns:a16="http://schemas.microsoft.com/office/drawing/2014/main" id="{6A07822B-B95A-498B-9C56-3D46E1525722}"/>
              </a:ext>
            </a:extLst>
          </p:cNvPr>
          <p:cNvGrpSpPr/>
          <p:nvPr/>
        </p:nvGrpSpPr>
        <p:grpSpPr>
          <a:xfrm>
            <a:off x="3624012" y="5313483"/>
            <a:ext cx="8413399" cy="1485306"/>
            <a:chOff x="5654019" y="4999098"/>
            <a:chExt cx="6439615" cy="1000502"/>
          </a:xfrm>
        </p:grpSpPr>
        <p:pic>
          <p:nvPicPr>
            <p:cNvPr id="76" name="Picture 75">
              <a:extLst>
                <a:ext uri="{FF2B5EF4-FFF2-40B4-BE49-F238E27FC236}">
                  <a16:creationId xmlns:a16="http://schemas.microsoft.com/office/drawing/2014/main" id="{19B44C87-7237-455A-8306-ABC64623964A}"/>
                </a:ext>
              </a:extLst>
            </p:cNvPr>
            <p:cNvPicPr>
              <a:picLocks noChangeAspect="1"/>
            </p:cNvPicPr>
            <p:nvPr/>
          </p:nvPicPr>
          <p:blipFill rotWithShape="1">
            <a:blip r:embed="rId3"/>
            <a:srcRect l="1" t="68239" r="40947" b="4939"/>
            <a:stretch/>
          </p:blipFill>
          <p:spPr>
            <a:xfrm>
              <a:off x="5654019" y="5025968"/>
              <a:ext cx="5164074" cy="827528"/>
            </a:xfrm>
            <a:prstGeom prst="rect">
              <a:avLst/>
            </a:prstGeom>
          </p:spPr>
        </p:pic>
        <p:pic>
          <p:nvPicPr>
            <p:cNvPr id="24" name="Picture 23">
              <a:extLst>
                <a:ext uri="{FF2B5EF4-FFF2-40B4-BE49-F238E27FC236}">
                  <a16:creationId xmlns:a16="http://schemas.microsoft.com/office/drawing/2014/main" id="{FB511610-94DE-4C45-BF87-E450B07A6BF9}"/>
                </a:ext>
              </a:extLst>
            </p:cNvPr>
            <p:cNvPicPr>
              <a:picLocks noChangeAspect="1"/>
            </p:cNvPicPr>
            <p:nvPr/>
          </p:nvPicPr>
          <p:blipFill rotWithShape="1">
            <a:blip r:embed="rId3"/>
            <a:srcRect l="67898" t="68574" r="14975" b="4605"/>
            <a:stretch/>
          </p:blipFill>
          <p:spPr>
            <a:xfrm>
              <a:off x="10595883" y="4999098"/>
              <a:ext cx="1497751" cy="1000502"/>
            </a:xfrm>
            <a:prstGeom prst="rect">
              <a:avLst/>
            </a:prstGeom>
          </p:spPr>
        </p:pic>
      </p:grpSp>
      <p:grpSp>
        <p:nvGrpSpPr>
          <p:cNvPr id="51" name="Group 50">
            <a:extLst>
              <a:ext uri="{FF2B5EF4-FFF2-40B4-BE49-F238E27FC236}">
                <a16:creationId xmlns:a16="http://schemas.microsoft.com/office/drawing/2014/main" id="{2A59DA1B-2044-4164-AAB2-3FA3139A4EA0}"/>
              </a:ext>
            </a:extLst>
          </p:cNvPr>
          <p:cNvGrpSpPr/>
          <p:nvPr/>
        </p:nvGrpSpPr>
        <p:grpSpPr>
          <a:xfrm>
            <a:off x="6103984" y="234352"/>
            <a:ext cx="6003992" cy="4582975"/>
            <a:chOff x="5235461" y="583167"/>
            <a:chExt cx="5517552" cy="4047817"/>
          </a:xfrm>
        </p:grpSpPr>
        <p:pic>
          <p:nvPicPr>
            <p:cNvPr id="44" name="Picture 43">
              <a:extLst>
                <a:ext uri="{FF2B5EF4-FFF2-40B4-BE49-F238E27FC236}">
                  <a16:creationId xmlns:a16="http://schemas.microsoft.com/office/drawing/2014/main" id="{C2116A80-3921-450A-8B73-701194E97648}"/>
                </a:ext>
              </a:extLst>
            </p:cNvPr>
            <p:cNvPicPr>
              <a:picLocks noChangeAspect="1"/>
            </p:cNvPicPr>
            <p:nvPr/>
          </p:nvPicPr>
          <p:blipFill rotWithShape="1">
            <a:blip r:embed="rId4"/>
            <a:srcRect t="10955" r="89978" b="6106"/>
            <a:stretch/>
          </p:blipFill>
          <p:spPr>
            <a:xfrm>
              <a:off x="8497654" y="617880"/>
              <a:ext cx="1221921" cy="3484260"/>
            </a:xfrm>
            <a:prstGeom prst="rect">
              <a:avLst/>
            </a:prstGeom>
          </p:spPr>
        </p:pic>
        <p:grpSp>
          <p:nvGrpSpPr>
            <p:cNvPr id="40" name="Group 39">
              <a:extLst>
                <a:ext uri="{FF2B5EF4-FFF2-40B4-BE49-F238E27FC236}">
                  <a16:creationId xmlns:a16="http://schemas.microsoft.com/office/drawing/2014/main" id="{2DB46375-687D-4AB0-937D-03592C67892E}"/>
                </a:ext>
              </a:extLst>
            </p:cNvPr>
            <p:cNvGrpSpPr/>
            <p:nvPr/>
          </p:nvGrpSpPr>
          <p:grpSpPr>
            <a:xfrm>
              <a:off x="5846239" y="583167"/>
              <a:ext cx="3091400" cy="4047817"/>
              <a:chOff x="4907611" y="2598516"/>
              <a:chExt cx="3091400" cy="4047817"/>
            </a:xfrm>
          </p:grpSpPr>
          <p:pic>
            <p:nvPicPr>
              <p:cNvPr id="35" name="Picture 34">
                <a:extLst>
                  <a:ext uri="{FF2B5EF4-FFF2-40B4-BE49-F238E27FC236}">
                    <a16:creationId xmlns:a16="http://schemas.microsoft.com/office/drawing/2014/main" id="{7346E50B-46EA-44F4-9AAD-47733356AF8B}"/>
                  </a:ext>
                </a:extLst>
              </p:cNvPr>
              <p:cNvPicPr>
                <a:picLocks noChangeAspect="1"/>
              </p:cNvPicPr>
              <p:nvPr/>
            </p:nvPicPr>
            <p:blipFill rotWithShape="1">
              <a:blip r:embed="rId5"/>
              <a:srcRect l="37763" t="12176" r="57063"/>
              <a:stretch/>
            </p:blipFill>
            <p:spPr>
              <a:xfrm>
                <a:off x="6132517" y="2598516"/>
                <a:ext cx="630816" cy="4045043"/>
              </a:xfrm>
              <a:prstGeom prst="rect">
                <a:avLst/>
              </a:prstGeom>
            </p:spPr>
          </p:pic>
          <p:pic>
            <p:nvPicPr>
              <p:cNvPr id="36" name="Picture 35">
                <a:extLst>
                  <a:ext uri="{FF2B5EF4-FFF2-40B4-BE49-F238E27FC236}">
                    <a16:creationId xmlns:a16="http://schemas.microsoft.com/office/drawing/2014/main" id="{2A259188-9C0F-45F3-A925-4D979314B583}"/>
                  </a:ext>
                </a:extLst>
              </p:cNvPr>
              <p:cNvPicPr>
                <a:picLocks noChangeAspect="1"/>
              </p:cNvPicPr>
              <p:nvPr/>
            </p:nvPicPr>
            <p:blipFill rotWithShape="1">
              <a:blip r:embed="rId5"/>
              <a:srcRect l="45384" t="12116" r="49516"/>
              <a:stretch/>
            </p:blipFill>
            <p:spPr>
              <a:xfrm>
                <a:off x="6758800" y="2598516"/>
                <a:ext cx="621750" cy="4047817"/>
              </a:xfrm>
              <a:prstGeom prst="rect">
                <a:avLst/>
              </a:prstGeom>
            </p:spPr>
          </p:pic>
          <p:pic>
            <p:nvPicPr>
              <p:cNvPr id="37" name="Picture 36">
                <a:extLst>
                  <a:ext uri="{FF2B5EF4-FFF2-40B4-BE49-F238E27FC236}">
                    <a16:creationId xmlns:a16="http://schemas.microsoft.com/office/drawing/2014/main" id="{EAB54D48-CB92-4615-AB92-77A4BC923A9F}"/>
                  </a:ext>
                </a:extLst>
              </p:cNvPr>
              <p:cNvPicPr>
                <a:picLocks noChangeAspect="1"/>
              </p:cNvPicPr>
              <p:nvPr/>
            </p:nvPicPr>
            <p:blipFill rotWithShape="1">
              <a:blip r:embed="rId5"/>
              <a:srcRect l="53036" t="12116" r="41891"/>
              <a:stretch/>
            </p:blipFill>
            <p:spPr>
              <a:xfrm>
                <a:off x="7380550" y="2598516"/>
                <a:ext cx="618461" cy="4047817"/>
              </a:xfrm>
              <a:prstGeom prst="rect">
                <a:avLst/>
              </a:prstGeom>
            </p:spPr>
          </p:pic>
          <p:pic>
            <p:nvPicPr>
              <p:cNvPr id="38" name="Picture 37">
                <a:extLst>
                  <a:ext uri="{FF2B5EF4-FFF2-40B4-BE49-F238E27FC236}">
                    <a16:creationId xmlns:a16="http://schemas.microsoft.com/office/drawing/2014/main" id="{E5370092-43F1-4DA0-92C8-062F71A21F0A}"/>
                  </a:ext>
                </a:extLst>
              </p:cNvPr>
              <p:cNvPicPr>
                <a:picLocks noChangeAspect="1"/>
              </p:cNvPicPr>
              <p:nvPr/>
            </p:nvPicPr>
            <p:blipFill rotWithShape="1">
              <a:blip r:embed="rId5"/>
              <a:srcRect l="10713" t="12176" r="84014"/>
              <a:stretch/>
            </p:blipFill>
            <p:spPr>
              <a:xfrm>
                <a:off x="5489658" y="2598516"/>
                <a:ext cx="642859" cy="4045043"/>
              </a:xfrm>
              <a:prstGeom prst="rect">
                <a:avLst/>
              </a:prstGeom>
            </p:spPr>
          </p:pic>
          <p:pic>
            <p:nvPicPr>
              <p:cNvPr id="39" name="Picture 38">
                <a:extLst>
                  <a:ext uri="{FF2B5EF4-FFF2-40B4-BE49-F238E27FC236}">
                    <a16:creationId xmlns:a16="http://schemas.microsoft.com/office/drawing/2014/main" id="{FA996F56-6151-45BD-A579-97253D7F236D}"/>
                  </a:ext>
                </a:extLst>
              </p:cNvPr>
              <p:cNvPicPr>
                <a:picLocks noChangeAspect="1"/>
              </p:cNvPicPr>
              <p:nvPr/>
            </p:nvPicPr>
            <p:blipFill rotWithShape="1">
              <a:blip r:embed="rId5"/>
              <a:srcRect t="12176" r="95195"/>
              <a:stretch/>
            </p:blipFill>
            <p:spPr>
              <a:xfrm>
                <a:off x="4907611" y="2598516"/>
                <a:ext cx="585809" cy="4045043"/>
              </a:xfrm>
              <a:prstGeom prst="rect">
                <a:avLst/>
              </a:prstGeom>
            </p:spPr>
          </p:pic>
        </p:grpSp>
        <p:grpSp>
          <p:nvGrpSpPr>
            <p:cNvPr id="41" name="Group 40">
              <a:extLst>
                <a:ext uri="{FF2B5EF4-FFF2-40B4-BE49-F238E27FC236}">
                  <a16:creationId xmlns:a16="http://schemas.microsoft.com/office/drawing/2014/main" id="{BF2170C0-3B9D-4E26-9010-C336C177F195}"/>
                </a:ext>
              </a:extLst>
            </p:cNvPr>
            <p:cNvGrpSpPr/>
            <p:nvPr/>
          </p:nvGrpSpPr>
          <p:grpSpPr>
            <a:xfrm>
              <a:off x="5235461" y="583167"/>
              <a:ext cx="1340063" cy="3617775"/>
              <a:chOff x="292806" y="2163536"/>
              <a:chExt cx="1340063" cy="3617775"/>
            </a:xfrm>
          </p:grpSpPr>
          <p:pic>
            <p:nvPicPr>
              <p:cNvPr id="27" name="Picture 26">
                <a:extLst>
                  <a:ext uri="{FF2B5EF4-FFF2-40B4-BE49-F238E27FC236}">
                    <a16:creationId xmlns:a16="http://schemas.microsoft.com/office/drawing/2014/main" id="{A943CBBD-35AE-4180-96DE-45E059BE1B02}"/>
                  </a:ext>
                </a:extLst>
              </p:cNvPr>
              <p:cNvPicPr>
                <a:picLocks noChangeAspect="1"/>
              </p:cNvPicPr>
              <p:nvPr/>
            </p:nvPicPr>
            <p:blipFill rotWithShape="1">
              <a:blip r:embed="rId6"/>
              <a:srcRect l="13950" t="11655" r="78764"/>
              <a:stretch/>
            </p:blipFill>
            <p:spPr>
              <a:xfrm>
                <a:off x="744538" y="2163536"/>
                <a:ext cx="888331" cy="3617775"/>
              </a:xfrm>
              <a:prstGeom prst="rect">
                <a:avLst/>
              </a:prstGeom>
            </p:spPr>
          </p:pic>
          <p:pic>
            <p:nvPicPr>
              <p:cNvPr id="28" name="Picture 27">
                <a:extLst>
                  <a:ext uri="{FF2B5EF4-FFF2-40B4-BE49-F238E27FC236}">
                    <a16:creationId xmlns:a16="http://schemas.microsoft.com/office/drawing/2014/main" id="{BB913E51-9DEC-465F-B82A-7C6954CE5D4D}"/>
                  </a:ext>
                </a:extLst>
              </p:cNvPr>
              <p:cNvPicPr>
                <a:picLocks noChangeAspect="1"/>
              </p:cNvPicPr>
              <p:nvPr/>
            </p:nvPicPr>
            <p:blipFill rotWithShape="1">
              <a:blip r:embed="rId6"/>
              <a:srcRect l="-98" t="11655" r="95901"/>
              <a:stretch/>
            </p:blipFill>
            <p:spPr>
              <a:xfrm>
                <a:off x="292806" y="2163536"/>
                <a:ext cx="511757" cy="3617775"/>
              </a:xfrm>
              <a:prstGeom prst="rect">
                <a:avLst/>
              </a:prstGeom>
            </p:spPr>
          </p:pic>
        </p:grpSp>
        <p:pic>
          <p:nvPicPr>
            <p:cNvPr id="29" name="Picture 28">
              <a:extLst>
                <a:ext uri="{FF2B5EF4-FFF2-40B4-BE49-F238E27FC236}">
                  <a16:creationId xmlns:a16="http://schemas.microsoft.com/office/drawing/2014/main" id="{68C89F62-44EF-413B-B153-650CB61F721D}"/>
                </a:ext>
              </a:extLst>
            </p:cNvPr>
            <p:cNvPicPr>
              <a:picLocks noChangeAspect="1"/>
            </p:cNvPicPr>
            <p:nvPr/>
          </p:nvPicPr>
          <p:blipFill rotWithShape="1">
            <a:blip r:embed="rId6"/>
            <a:srcRect l="89793" t="13221" b="55323"/>
            <a:stretch/>
          </p:blipFill>
          <p:spPr>
            <a:xfrm>
              <a:off x="9766627" y="631079"/>
              <a:ext cx="814514" cy="843140"/>
            </a:xfrm>
            <a:prstGeom prst="rect">
              <a:avLst/>
            </a:prstGeom>
          </p:spPr>
        </p:pic>
        <p:pic>
          <p:nvPicPr>
            <p:cNvPr id="34" name="Picture 33">
              <a:extLst>
                <a:ext uri="{FF2B5EF4-FFF2-40B4-BE49-F238E27FC236}">
                  <a16:creationId xmlns:a16="http://schemas.microsoft.com/office/drawing/2014/main" id="{3E5FF4FD-2E8F-412C-B577-1D7D67536C3D}"/>
                </a:ext>
              </a:extLst>
            </p:cNvPr>
            <p:cNvPicPr>
              <a:picLocks noChangeAspect="1"/>
            </p:cNvPicPr>
            <p:nvPr/>
          </p:nvPicPr>
          <p:blipFill rotWithShape="1">
            <a:blip r:embed="rId5"/>
            <a:srcRect l="90520" t="11547" b="67195"/>
            <a:stretch/>
          </p:blipFill>
          <p:spPr>
            <a:xfrm>
              <a:off x="9766627" y="1559737"/>
              <a:ext cx="767462" cy="650161"/>
            </a:xfrm>
            <a:prstGeom prst="rect">
              <a:avLst/>
            </a:prstGeom>
          </p:spPr>
        </p:pic>
        <p:pic>
          <p:nvPicPr>
            <p:cNvPr id="43" name="Picture 42">
              <a:extLst>
                <a:ext uri="{FF2B5EF4-FFF2-40B4-BE49-F238E27FC236}">
                  <a16:creationId xmlns:a16="http://schemas.microsoft.com/office/drawing/2014/main" id="{F605F0A4-AE01-44F3-B952-21474558CD4E}"/>
                </a:ext>
              </a:extLst>
            </p:cNvPr>
            <p:cNvPicPr>
              <a:picLocks noChangeAspect="1"/>
            </p:cNvPicPr>
            <p:nvPr/>
          </p:nvPicPr>
          <p:blipFill rotWithShape="1">
            <a:blip r:embed="rId4"/>
            <a:srcRect l="88214" t="11196" b="47214"/>
            <a:stretch/>
          </p:blipFill>
          <p:spPr>
            <a:xfrm>
              <a:off x="9766627" y="2223374"/>
              <a:ext cx="986386" cy="1199356"/>
            </a:xfrm>
            <a:prstGeom prst="rect">
              <a:avLst/>
            </a:prstGeom>
          </p:spPr>
        </p:pic>
      </p:grpSp>
      <p:grpSp>
        <p:nvGrpSpPr>
          <p:cNvPr id="73" name="Group 72">
            <a:extLst>
              <a:ext uri="{FF2B5EF4-FFF2-40B4-BE49-F238E27FC236}">
                <a16:creationId xmlns:a16="http://schemas.microsoft.com/office/drawing/2014/main" id="{D6544711-F06B-4057-B897-75B92D2B7341}"/>
              </a:ext>
            </a:extLst>
          </p:cNvPr>
          <p:cNvGrpSpPr/>
          <p:nvPr/>
        </p:nvGrpSpPr>
        <p:grpSpPr>
          <a:xfrm>
            <a:off x="4152683" y="250505"/>
            <a:ext cx="1971723" cy="4841286"/>
            <a:chOff x="4646088" y="1373798"/>
            <a:chExt cx="1576900" cy="3685324"/>
          </a:xfrm>
        </p:grpSpPr>
        <p:grpSp>
          <p:nvGrpSpPr>
            <p:cNvPr id="64" name="Group 63">
              <a:extLst>
                <a:ext uri="{FF2B5EF4-FFF2-40B4-BE49-F238E27FC236}">
                  <a16:creationId xmlns:a16="http://schemas.microsoft.com/office/drawing/2014/main" id="{B5A8B9D9-FF22-47D2-8CCD-03E06F5A38E9}"/>
                </a:ext>
              </a:extLst>
            </p:cNvPr>
            <p:cNvGrpSpPr/>
            <p:nvPr/>
          </p:nvGrpSpPr>
          <p:grpSpPr>
            <a:xfrm>
              <a:off x="4646088" y="1373798"/>
              <a:ext cx="1576900" cy="3274895"/>
              <a:chOff x="4646088" y="1373798"/>
              <a:chExt cx="1576900" cy="3274895"/>
            </a:xfrm>
          </p:grpSpPr>
          <p:grpSp>
            <p:nvGrpSpPr>
              <p:cNvPr id="52" name="Group 51">
                <a:extLst>
                  <a:ext uri="{FF2B5EF4-FFF2-40B4-BE49-F238E27FC236}">
                    <a16:creationId xmlns:a16="http://schemas.microsoft.com/office/drawing/2014/main" id="{F315F204-DD33-48E2-87BD-817D509CBFA7}"/>
                  </a:ext>
                </a:extLst>
              </p:cNvPr>
              <p:cNvGrpSpPr/>
              <p:nvPr/>
            </p:nvGrpSpPr>
            <p:grpSpPr>
              <a:xfrm>
                <a:off x="4646088" y="1373798"/>
                <a:ext cx="1576900" cy="3274895"/>
                <a:chOff x="304801" y="1520049"/>
                <a:chExt cx="1576900" cy="3274895"/>
              </a:xfrm>
            </p:grpSpPr>
            <p:grpSp>
              <p:nvGrpSpPr>
                <p:cNvPr id="53" name="Group 52">
                  <a:extLst>
                    <a:ext uri="{FF2B5EF4-FFF2-40B4-BE49-F238E27FC236}">
                      <a16:creationId xmlns:a16="http://schemas.microsoft.com/office/drawing/2014/main" id="{834102EC-F868-467B-91C5-4906A6FCE311}"/>
                    </a:ext>
                  </a:extLst>
                </p:cNvPr>
                <p:cNvGrpSpPr/>
                <p:nvPr/>
              </p:nvGrpSpPr>
              <p:grpSpPr>
                <a:xfrm>
                  <a:off x="304801" y="1520049"/>
                  <a:ext cx="1366016" cy="3274895"/>
                  <a:chOff x="304801" y="1520049"/>
                  <a:chExt cx="1366016" cy="3274895"/>
                </a:xfrm>
              </p:grpSpPr>
              <p:pic>
                <p:nvPicPr>
                  <p:cNvPr id="59" name="Picture 58">
                    <a:extLst>
                      <a:ext uri="{FF2B5EF4-FFF2-40B4-BE49-F238E27FC236}">
                        <a16:creationId xmlns:a16="http://schemas.microsoft.com/office/drawing/2014/main" id="{8242E80E-640B-4C2E-8EFF-624A189C1E43}"/>
                      </a:ext>
                    </a:extLst>
                  </p:cNvPr>
                  <p:cNvPicPr>
                    <a:picLocks noChangeAspect="1"/>
                  </p:cNvPicPr>
                  <p:nvPr/>
                </p:nvPicPr>
                <p:blipFill rotWithShape="1">
                  <a:blip r:embed="rId7"/>
                  <a:srcRect t="8177" r="92706" b="29952"/>
                  <a:stretch/>
                </p:blipFill>
                <p:spPr>
                  <a:xfrm>
                    <a:off x="304801" y="1520050"/>
                    <a:ext cx="889251" cy="3274894"/>
                  </a:xfrm>
                  <a:prstGeom prst="rect">
                    <a:avLst/>
                  </a:prstGeom>
                </p:spPr>
              </p:pic>
              <p:pic>
                <p:nvPicPr>
                  <p:cNvPr id="58" name="Picture 57">
                    <a:extLst>
                      <a:ext uri="{FF2B5EF4-FFF2-40B4-BE49-F238E27FC236}">
                        <a16:creationId xmlns:a16="http://schemas.microsoft.com/office/drawing/2014/main" id="{A47FC0E9-2D4A-4679-9010-D1F55671CAED}"/>
                      </a:ext>
                    </a:extLst>
                  </p:cNvPr>
                  <p:cNvPicPr>
                    <a:picLocks noChangeAspect="1"/>
                  </p:cNvPicPr>
                  <p:nvPr/>
                </p:nvPicPr>
                <p:blipFill rotWithShape="1">
                  <a:blip r:embed="rId7"/>
                  <a:srcRect l="88479" t="8177" r="5417" b="29953"/>
                  <a:stretch/>
                </p:blipFill>
                <p:spPr>
                  <a:xfrm>
                    <a:off x="926662" y="1520049"/>
                    <a:ext cx="744155" cy="3274895"/>
                  </a:xfrm>
                  <a:prstGeom prst="rect">
                    <a:avLst/>
                  </a:prstGeom>
                </p:spPr>
              </p:pic>
            </p:grpSp>
            <p:grpSp>
              <p:nvGrpSpPr>
                <p:cNvPr id="54" name="Group 53">
                  <a:extLst>
                    <a:ext uri="{FF2B5EF4-FFF2-40B4-BE49-F238E27FC236}">
                      <a16:creationId xmlns:a16="http://schemas.microsoft.com/office/drawing/2014/main" id="{2E356C2E-27CC-452C-8276-EB6C458EA735}"/>
                    </a:ext>
                  </a:extLst>
                </p:cNvPr>
                <p:cNvGrpSpPr/>
                <p:nvPr/>
              </p:nvGrpSpPr>
              <p:grpSpPr>
                <a:xfrm>
                  <a:off x="1172742" y="1576881"/>
                  <a:ext cx="708959" cy="522740"/>
                  <a:chOff x="1172742" y="1576881"/>
                  <a:chExt cx="708959" cy="522740"/>
                </a:xfrm>
              </p:grpSpPr>
              <p:pic>
                <p:nvPicPr>
                  <p:cNvPr id="55" name="Picture 54">
                    <a:extLst>
                      <a:ext uri="{FF2B5EF4-FFF2-40B4-BE49-F238E27FC236}">
                        <a16:creationId xmlns:a16="http://schemas.microsoft.com/office/drawing/2014/main" id="{FEB17A3F-39E4-4E6D-B39D-66AECA8F8D9C}"/>
                      </a:ext>
                    </a:extLst>
                  </p:cNvPr>
                  <p:cNvPicPr>
                    <a:picLocks noChangeAspect="1"/>
                  </p:cNvPicPr>
                  <p:nvPr/>
                </p:nvPicPr>
                <p:blipFill rotWithShape="1">
                  <a:blip r:embed="rId7"/>
                  <a:srcRect l="52412" t="9692" r="42905" b="86928"/>
                  <a:stretch/>
                </p:blipFill>
                <p:spPr>
                  <a:xfrm>
                    <a:off x="1193119" y="1783490"/>
                    <a:ext cx="570848" cy="178902"/>
                  </a:xfrm>
                  <a:prstGeom prst="rect">
                    <a:avLst/>
                  </a:prstGeom>
                </p:spPr>
              </p:pic>
              <p:pic>
                <p:nvPicPr>
                  <p:cNvPr id="56" name="Picture 55">
                    <a:extLst>
                      <a:ext uri="{FF2B5EF4-FFF2-40B4-BE49-F238E27FC236}">
                        <a16:creationId xmlns:a16="http://schemas.microsoft.com/office/drawing/2014/main" id="{EA040C8C-4C3D-4939-A265-4584CC28861D}"/>
                      </a:ext>
                    </a:extLst>
                  </p:cNvPr>
                  <p:cNvPicPr>
                    <a:picLocks noChangeAspect="1"/>
                  </p:cNvPicPr>
                  <p:nvPr/>
                </p:nvPicPr>
                <p:blipFill rotWithShape="1">
                  <a:blip r:embed="rId7"/>
                  <a:srcRect l="62451" t="9622" r="31902" b="87309"/>
                  <a:stretch/>
                </p:blipFill>
                <p:spPr>
                  <a:xfrm>
                    <a:off x="1176928" y="1937230"/>
                    <a:ext cx="688439" cy="162391"/>
                  </a:xfrm>
                  <a:prstGeom prst="rect">
                    <a:avLst/>
                  </a:prstGeom>
                </p:spPr>
              </p:pic>
              <p:pic>
                <p:nvPicPr>
                  <p:cNvPr id="57" name="Picture 56">
                    <a:extLst>
                      <a:ext uri="{FF2B5EF4-FFF2-40B4-BE49-F238E27FC236}">
                        <a16:creationId xmlns:a16="http://schemas.microsoft.com/office/drawing/2014/main" id="{DF60AA15-71C3-4034-B725-B232BE821C24}"/>
                      </a:ext>
                    </a:extLst>
                  </p:cNvPr>
                  <p:cNvPicPr>
                    <a:picLocks noChangeAspect="1"/>
                  </p:cNvPicPr>
                  <p:nvPr/>
                </p:nvPicPr>
                <p:blipFill rotWithShape="1">
                  <a:blip r:embed="rId7"/>
                  <a:srcRect l="40394" t="9122" r="53791" b="86358"/>
                  <a:stretch/>
                </p:blipFill>
                <p:spPr>
                  <a:xfrm>
                    <a:off x="1172742" y="1576881"/>
                    <a:ext cx="708959" cy="239229"/>
                  </a:xfrm>
                  <a:prstGeom prst="rect">
                    <a:avLst/>
                  </a:prstGeom>
                </p:spPr>
              </p:pic>
            </p:grpSp>
          </p:grpSp>
          <p:grpSp>
            <p:nvGrpSpPr>
              <p:cNvPr id="63" name="Group 62">
                <a:extLst>
                  <a:ext uri="{FF2B5EF4-FFF2-40B4-BE49-F238E27FC236}">
                    <a16:creationId xmlns:a16="http://schemas.microsoft.com/office/drawing/2014/main" id="{769B5447-39B2-478E-A824-9F7ACC781255}"/>
                  </a:ext>
                </a:extLst>
              </p:cNvPr>
              <p:cNvGrpSpPr/>
              <p:nvPr/>
            </p:nvGrpSpPr>
            <p:grpSpPr>
              <a:xfrm>
                <a:off x="5350534" y="1431049"/>
                <a:ext cx="146527" cy="547636"/>
                <a:chOff x="5350534" y="1431049"/>
                <a:chExt cx="146527" cy="547636"/>
              </a:xfrm>
            </p:grpSpPr>
            <p:pic>
              <p:nvPicPr>
                <p:cNvPr id="60" name="Picture 59">
                  <a:extLst>
                    <a:ext uri="{FF2B5EF4-FFF2-40B4-BE49-F238E27FC236}">
                      <a16:creationId xmlns:a16="http://schemas.microsoft.com/office/drawing/2014/main" id="{822166BA-321C-4DC4-AAB9-F05928390712}"/>
                    </a:ext>
                  </a:extLst>
                </p:cNvPr>
                <p:cNvPicPr>
                  <a:picLocks noChangeAspect="1"/>
                </p:cNvPicPr>
                <p:nvPr/>
              </p:nvPicPr>
              <p:blipFill rotWithShape="1">
                <a:blip r:embed="rId7"/>
                <a:srcRect l="49979" t="9692" r="49025" b="87429"/>
                <a:stretch/>
              </p:blipFill>
              <p:spPr>
                <a:xfrm>
                  <a:off x="5367021" y="1635739"/>
                  <a:ext cx="121440" cy="152400"/>
                </a:xfrm>
                <a:prstGeom prst="rect">
                  <a:avLst/>
                </a:prstGeom>
              </p:spPr>
            </p:pic>
            <p:pic>
              <p:nvPicPr>
                <p:cNvPr id="61" name="Picture 60">
                  <a:extLst>
                    <a:ext uri="{FF2B5EF4-FFF2-40B4-BE49-F238E27FC236}">
                      <a16:creationId xmlns:a16="http://schemas.microsoft.com/office/drawing/2014/main" id="{7D896E6A-5774-4CC0-9DF7-885A19D8F0A2}"/>
                    </a:ext>
                  </a:extLst>
                </p:cNvPr>
                <p:cNvPicPr>
                  <a:picLocks noChangeAspect="1"/>
                </p:cNvPicPr>
                <p:nvPr/>
              </p:nvPicPr>
              <p:blipFill rotWithShape="1">
                <a:blip r:embed="rId7"/>
                <a:srcRect l="37785" t="9122" r="61219" b="86929"/>
                <a:stretch/>
              </p:blipFill>
              <p:spPr>
                <a:xfrm>
                  <a:off x="5367021" y="1431049"/>
                  <a:ext cx="121440" cy="209015"/>
                </a:xfrm>
                <a:prstGeom prst="rect">
                  <a:avLst/>
                </a:prstGeom>
              </p:spPr>
            </p:pic>
            <p:pic>
              <p:nvPicPr>
                <p:cNvPr id="62" name="Picture 61">
                  <a:extLst>
                    <a:ext uri="{FF2B5EF4-FFF2-40B4-BE49-F238E27FC236}">
                      <a16:creationId xmlns:a16="http://schemas.microsoft.com/office/drawing/2014/main" id="{65A2E7C6-0036-4439-A398-D561515B854F}"/>
                    </a:ext>
                  </a:extLst>
                </p:cNvPr>
                <p:cNvPicPr>
                  <a:picLocks noChangeAspect="1"/>
                </p:cNvPicPr>
                <p:nvPr/>
              </p:nvPicPr>
              <p:blipFill rotWithShape="1">
                <a:blip r:embed="rId7"/>
                <a:srcRect l="60000" t="9122" r="38798" b="86928"/>
                <a:stretch/>
              </p:blipFill>
              <p:spPr>
                <a:xfrm>
                  <a:off x="5350534" y="1769619"/>
                  <a:ext cx="146527" cy="209066"/>
                </a:xfrm>
                <a:prstGeom prst="rect">
                  <a:avLst/>
                </a:prstGeom>
              </p:spPr>
            </p:pic>
          </p:grpSp>
        </p:grpSp>
        <p:pic>
          <p:nvPicPr>
            <p:cNvPr id="71" name="Picture 70">
              <a:extLst>
                <a:ext uri="{FF2B5EF4-FFF2-40B4-BE49-F238E27FC236}">
                  <a16:creationId xmlns:a16="http://schemas.microsoft.com/office/drawing/2014/main" id="{5E161C5D-3A9B-4341-AB3D-D12635E71752}"/>
                </a:ext>
              </a:extLst>
            </p:cNvPr>
            <p:cNvPicPr>
              <a:picLocks noChangeAspect="1"/>
            </p:cNvPicPr>
            <p:nvPr/>
          </p:nvPicPr>
          <p:blipFill rotWithShape="1">
            <a:blip r:embed="rId7"/>
            <a:srcRect l="86984" t="83634" r="1933" b="8641"/>
            <a:stretch/>
          </p:blipFill>
          <p:spPr>
            <a:xfrm>
              <a:off x="4847611" y="4650243"/>
              <a:ext cx="1351257" cy="408879"/>
            </a:xfrm>
            <a:prstGeom prst="rect">
              <a:avLst/>
            </a:prstGeom>
          </p:spPr>
        </p:pic>
      </p:grpSp>
    </p:spTree>
    <p:extLst>
      <p:ext uri="{BB962C8B-B14F-4D97-AF65-F5344CB8AC3E}">
        <p14:creationId xmlns:p14="http://schemas.microsoft.com/office/powerpoint/2010/main" val="41749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9" y="725572"/>
            <a:ext cx="8523513" cy="4238313"/>
          </a:xfrm>
        </p:spPr>
        <p:txBody>
          <a:bodyPr anchor="t"/>
          <a:lstStyle/>
          <a:p>
            <a:pPr algn="l">
              <a:spcAft>
                <a:spcPts val="600"/>
              </a:spcAft>
            </a:pPr>
            <a:br>
              <a:rPr lang="en-US" sz="3200" dirty="0"/>
            </a:br>
            <a:r>
              <a:rPr lang="en-US" sz="3200" dirty="0"/>
              <a:t>What other indicators (beyond basic service) do you think should be monitored?</a:t>
            </a:r>
            <a:br>
              <a:rPr lang="en-US" sz="3200" dirty="0"/>
            </a:br>
            <a:r>
              <a:rPr lang="en-US" sz="3200" dirty="0"/>
              <a:t> </a:t>
            </a:r>
            <a:br>
              <a:rPr lang="en-US" sz="3200" dirty="0"/>
            </a:br>
            <a:r>
              <a:rPr lang="en-US" sz="3200" dirty="0"/>
              <a:t>[Please enter your response in the </a:t>
            </a:r>
            <a:r>
              <a:rPr lang="en-US" sz="3200" dirty="0" err="1"/>
              <a:t>chatbox</a:t>
            </a:r>
            <a:r>
              <a:rPr lang="en-US" sz="3200" dirty="0"/>
              <a:t>]</a:t>
            </a:r>
          </a:p>
        </p:txBody>
      </p:sp>
      <p:sp>
        <p:nvSpPr>
          <p:cNvPr id="5" name="Rectangle 4">
            <a:extLst>
              <a:ext uri="{FF2B5EF4-FFF2-40B4-BE49-F238E27FC236}">
                <a16:creationId xmlns:a16="http://schemas.microsoft.com/office/drawing/2014/main" id="{BB0640CD-5887-4526-BB2F-8FE2DB69C535}"/>
              </a:ext>
            </a:extLst>
          </p:cNvPr>
          <p:cNvSpPr/>
          <p:nvPr/>
        </p:nvSpPr>
        <p:spPr>
          <a:xfrm>
            <a:off x="0" y="0"/>
            <a:ext cx="2819400" cy="604157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473D6B-24C6-415B-971A-A27AA51EBED4}"/>
              </a:ext>
            </a:extLst>
          </p:cNvPr>
          <p:cNvSpPr/>
          <p:nvPr/>
        </p:nvSpPr>
        <p:spPr>
          <a:xfrm>
            <a:off x="303467" y="816429"/>
            <a:ext cx="1236236" cy="707886"/>
          </a:xfrm>
          <a:prstGeom prst="rect">
            <a:avLst/>
          </a:prstGeom>
        </p:spPr>
        <p:txBody>
          <a:bodyPr wrap="none">
            <a:spAutoFit/>
          </a:bodyPr>
          <a:lstStyle/>
          <a:p>
            <a:r>
              <a:rPr lang="en-US" sz="4000" b="1" dirty="0">
                <a:solidFill>
                  <a:schemeClr val="bg1"/>
                </a:solidFill>
              </a:rPr>
              <a:t>POLL</a:t>
            </a:r>
          </a:p>
        </p:txBody>
      </p:sp>
    </p:spTree>
    <p:extLst>
      <p:ext uri="{BB962C8B-B14F-4D97-AF65-F5344CB8AC3E}">
        <p14:creationId xmlns:p14="http://schemas.microsoft.com/office/powerpoint/2010/main" val="102903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9382E3-F203-4DD1-8F01-866CDE7C65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4" b="944"/>
          <a:stretch/>
        </p:blipFill>
        <p:spPr>
          <a:xfrm>
            <a:off x="4746342" y="1742670"/>
            <a:ext cx="7438186" cy="2814677"/>
          </a:xfrm>
          <a:prstGeom prst="rect">
            <a:avLst/>
          </a:prstGeom>
        </p:spPr>
      </p:pic>
      <p:grpSp>
        <p:nvGrpSpPr>
          <p:cNvPr id="13" name="Group 12">
            <a:extLst>
              <a:ext uri="{FF2B5EF4-FFF2-40B4-BE49-F238E27FC236}">
                <a16:creationId xmlns:a16="http://schemas.microsoft.com/office/drawing/2014/main" id="{9FF76454-3025-4F64-9A0F-F5D222B93887}"/>
              </a:ext>
            </a:extLst>
          </p:cNvPr>
          <p:cNvGrpSpPr/>
          <p:nvPr/>
        </p:nvGrpSpPr>
        <p:grpSpPr>
          <a:xfrm>
            <a:off x="0" y="1397906"/>
            <a:ext cx="4746342" cy="4774294"/>
            <a:chOff x="-1193329" y="88207"/>
            <a:chExt cx="6935723" cy="6858000"/>
          </a:xfrm>
        </p:grpSpPr>
        <p:pic>
          <p:nvPicPr>
            <p:cNvPr id="7" name="Picture 6">
              <a:extLst>
                <a:ext uri="{FF2B5EF4-FFF2-40B4-BE49-F238E27FC236}">
                  <a16:creationId xmlns:a16="http://schemas.microsoft.com/office/drawing/2014/main" id="{4866D4BA-2969-454E-A359-7807051D7BB6}"/>
                </a:ext>
              </a:extLst>
            </p:cNvPr>
            <p:cNvPicPr>
              <a:picLocks noChangeAspect="1"/>
            </p:cNvPicPr>
            <p:nvPr/>
          </p:nvPicPr>
          <p:blipFill rotWithShape="1">
            <a:blip r:embed="rId4"/>
            <a:srcRect l="65699"/>
            <a:stretch/>
          </p:blipFill>
          <p:spPr>
            <a:xfrm>
              <a:off x="1985862" y="88207"/>
              <a:ext cx="3756532" cy="6858000"/>
            </a:xfrm>
            <a:prstGeom prst="rect">
              <a:avLst/>
            </a:prstGeom>
          </p:spPr>
        </p:pic>
        <p:pic>
          <p:nvPicPr>
            <p:cNvPr id="12" name="Picture 11">
              <a:extLst>
                <a:ext uri="{FF2B5EF4-FFF2-40B4-BE49-F238E27FC236}">
                  <a16:creationId xmlns:a16="http://schemas.microsoft.com/office/drawing/2014/main" id="{D8FE16A7-E97F-4EC2-BF1A-3972B0336CA1}"/>
                </a:ext>
              </a:extLst>
            </p:cNvPr>
            <p:cNvPicPr>
              <a:picLocks noChangeAspect="1"/>
            </p:cNvPicPr>
            <p:nvPr/>
          </p:nvPicPr>
          <p:blipFill rotWithShape="1">
            <a:blip r:embed="rId4"/>
            <a:srcRect r="70971"/>
            <a:stretch/>
          </p:blipFill>
          <p:spPr>
            <a:xfrm>
              <a:off x="-1193329" y="88207"/>
              <a:ext cx="3179191" cy="6858000"/>
            </a:xfrm>
            <a:prstGeom prst="rect">
              <a:avLst/>
            </a:prstGeom>
          </p:spPr>
        </p:pic>
      </p:grpSp>
      <p:sp>
        <p:nvSpPr>
          <p:cNvPr id="2" name="Title 1"/>
          <p:cNvSpPr>
            <a:spLocks noGrp="1"/>
          </p:cNvSpPr>
          <p:nvPr>
            <p:ph type="title"/>
          </p:nvPr>
        </p:nvSpPr>
        <p:spPr>
          <a:xfrm>
            <a:off x="734291" y="88207"/>
            <a:ext cx="10723417" cy="1143000"/>
          </a:xfrm>
        </p:spPr>
        <p:txBody>
          <a:bodyPr/>
          <a:lstStyle/>
          <a:p>
            <a:pPr>
              <a:spcAft>
                <a:spcPts val="3000"/>
              </a:spcAft>
            </a:pPr>
            <a:r>
              <a:rPr lang="en-US" sz="3200" dirty="0"/>
              <a:t>See the data used for national estimates here: </a:t>
            </a:r>
            <a:r>
              <a:rPr lang="en-US" sz="3200" dirty="0">
                <a:solidFill>
                  <a:schemeClr val="tx2"/>
                </a:solidFill>
                <a:hlinkClick r:id="rId5">
                  <a:extLst>
                    <a:ext uri="{A12FA001-AC4F-418D-AE19-62706E023703}">
                      <ahyp:hlinkClr xmlns:ahyp="http://schemas.microsoft.com/office/drawing/2018/hyperlinkcolor" val="tx"/>
                    </a:ext>
                  </a:extLst>
                </a:hlinkClick>
              </a:rPr>
              <a:t>washdata.org/data/downloads</a:t>
            </a:r>
            <a:r>
              <a:rPr lang="en-US" sz="3200" dirty="0">
                <a:solidFill>
                  <a:schemeClr val="tx2"/>
                </a:solidFill>
              </a:rPr>
              <a:t> </a:t>
            </a:r>
            <a:r>
              <a:rPr lang="en-US" sz="2800" i="1" dirty="0"/>
              <a:t>(now in multiple languages!)</a:t>
            </a:r>
            <a:endParaRPr lang="en-US" sz="3200" i="1" dirty="0"/>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24</a:t>
            </a:fld>
            <a:endParaRPr lang="en-GB"/>
          </a:p>
        </p:txBody>
      </p:sp>
      <p:sp>
        <p:nvSpPr>
          <p:cNvPr id="9" name="Rectangle: Rounded Corners 8">
            <a:extLst>
              <a:ext uri="{FF2B5EF4-FFF2-40B4-BE49-F238E27FC236}">
                <a16:creationId xmlns:a16="http://schemas.microsoft.com/office/drawing/2014/main" id="{3916E894-0B73-4FB9-A85F-71F4D314FFDC}"/>
              </a:ext>
            </a:extLst>
          </p:cNvPr>
          <p:cNvSpPr/>
          <p:nvPr/>
        </p:nvSpPr>
        <p:spPr>
          <a:xfrm>
            <a:off x="2971800" y="1585913"/>
            <a:ext cx="985838" cy="4586287"/>
          </a:xfrm>
          <a:prstGeom prst="round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F5C0288-3B68-4754-BF11-4193F95424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3815" y="3836432"/>
            <a:ext cx="7438187" cy="2121903"/>
          </a:xfrm>
          <a:prstGeom prst="rect">
            <a:avLst/>
          </a:prstGeom>
        </p:spPr>
      </p:pic>
      <p:sp>
        <p:nvSpPr>
          <p:cNvPr id="3" name="Rectangle 2">
            <a:extLst>
              <a:ext uri="{FF2B5EF4-FFF2-40B4-BE49-F238E27FC236}">
                <a16:creationId xmlns:a16="http://schemas.microsoft.com/office/drawing/2014/main" id="{A63FEF3F-F3BB-42F5-BC11-F35D8237F046}"/>
              </a:ext>
            </a:extLst>
          </p:cNvPr>
          <p:cNvSpPr/>
          <p:nvPr/>
        </p:nvSpPr>
        <p:spPr>
          <a:xfrm>
            <a:off x="4746343" y="1629223"/>
            <a:ext cx="7445658" cy="4329112"/>
          </a:xfrm>
          <a:prstGeom prst="rect">
            <a:avLst/>
          </a:prstGeom>
          <a:noFill/>
          <a:ln>
            <a:solidFill>
              <a:srgbClr val="56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16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0362" y="378993"/>
            <a:ext cx="9743731" cy="5678478"/>
          </a:xfrm>
          <a:prstGeom prst="rect">
            <a:avLst/>
          </a:prstGeom>
          <a:noFill/>
        </p:spPr>
        <p:txBody>
          <a:bodyPr wrap="square" rtlCol="0">
            <a:spAutoFit/>
          </a:bodyPr>
          <a:lstStyle/>
          <a:p>
            <a:pPr algn="ctr">
              <a:spcAft>
                <a:spcPts val="1800"/>
              </a:spcAft>
              <a:defRPr/>
            </a:pPr>
            <a:r>
              <a:rPr lang="en-US" sz="3600" dirty="0">
                <a:latin typeface="Avenir Next LT Pro" panose="020B0504020202020204" pitchFamily="34" charset="0"/>
                <a:cs typeface="Calibri Light" panose="020F0302020204030204" pitchFamily="34" charset="0"/>
              </a:rPr>
              <a:t>Wrap up</a:t>
            </a:r>
          </a:p>
          <a:p>
            <a:pPr marL="290513" indent="-290513">
              <a:spcAft>
                <a:spcPts val="1800"/>
              </a:spcAft>
              <a:buFont typeface="Arial" panose="020B0604020202020204" pitchFamily="34" charset="0"/>
              <a:buChar char="•"/>
              <a:defRPr/>
            </a:pPr>
            <a:r>
              <a:rPr lang="en-US" sz="2800" dirty="0">
                <a:latin typeface="Avenir Next LT Pro" panose="020B0504020202020204" pitchFamily="34" charset="0"/>
              </a:rPr>
              <a:t>Some countries are on track to meet the SDGs for sanitation or hygiene in schools!</a:t>
            </a:r>
          </a:p>
          <a:p>
            <a:pPr marL="290513" indent="-290513">
              <a:spcAft>
                <a:spcPts val="2400"/>
              </a:spcAft>
              <a:buFont typeface="Arial" panose="020B0604020202020204" pitchFamily="34" charset="0"/>
              <a:buChar char="•"/>
              <a:defRPr/>
            </a:pPr>
            <a:r>
              <a:rPr lang="en-US" sz="2800" dirty="0">
                <a:latin typeface="Avenir Next LT Pro" panose="020B0504020202020204" pitchFamily="34" charset="0"/>
              </a:rPr>
              <a:t>Meeting the SDGs for WinS will require accelerating current rates of progress for most countries</a:t>
            </a:r>
          </a:p>
          <a:p>
            <a:pPr>
              <a:spcAft>
                <a:spcPts val="1200"/>
              </a:spcAft>
              <a:defRPr/>
            </a:pPr>
            <a:r>
              <a:rPr lang="en-US" sz="2800" b="1" dirty="0">
                <a:solidFill>
                  <a:srgbClr val="6C6E89"/>
                </a:solidFill>
                <a:latin typeface="Avenir Next LT Pro" panose="020B0504020202020204" pitchFamily="34" charset="0"/>
              </a:rPr>
              <a:t>What next? </a:t>
            </a:r>
          </a:p>
          <a:p>
            <a:pPr marL="287338" indent="-287338">
              <a:spcAft>
                <a:spcPts val="1800"/>
              </a:spcAft>
              <a:buFont typeface="Arial" panose="020B0604020202020204" pitchFamily="34" charset="0"/>
              <a:buChar char="•"/>
              <a:defRPr/>
            </a:pPr>
            <a:r>
              <a:rPr lang="en-US" sz="2800" dirty="0">
                <a:latin typeface="Avenir Next LT Pro" panose="020B0504020202020204" pitchFamily="34" charset="0"/>
              </a:rPr>
              <a:t>Join the </a:t>
            </a:r>
            <a:r>
              <a:rPr lang="en-US" sz="2800" b="1" dirty="0">
                <a:solidFill>
                  <a:srgbClr val="263238"/>
                </a:solidFill>
                <a:latin typeface="Avenir Next LT Pro" panose="020B0504020202020204" pitchFamily="34" charset="0"/>
              </a:rPr>
              <a:t>JMP side session </a:t>
            </a:r>
            <a:r>
              <a:rPr lang="en-US" sz="2800" dirty="0">
                <a:latin typeface="Avenir Next LT Pro" panose="020B0504020202020204" pitchFamily="34" charset="0"/>
              </a:rPr>
              <a:t>to share experiences and improve monitoring of basic (&amp; inclusive!) WinS. </a:t>
            </a:r>
          </a:p>
          <a:p>
            <a:pPr marL="287338" indent="-287338">
              <a:spcAft>
                <a:spcPts val="1800"/>
              </a:spcAft>
              <a:buFont typeface="Arial" panose="020B0604020202020204" pitchFamily="34" charset="0"/>
              <a:buChar char="•"/>
              <a:defRPr/>
            </a:pPr>
            <a:r>
              <a:rPr lang="en-US" sz="2800" dirty="0">
                <a:latin typeface="Avenir Next LT Pro" panose="020B0504020202020204" pitchFamily="34" charset="0"/>
              </a:rPr>
              <a:t>Join the Global MHH Monitoring Group side session to learn about monitoring MHH in more detail.</a:t>
            </a:r>
          </a:p>
        </p:txBody>
      </p:sp>
      <p:sp>
        <p:nvSpPr>
          <p:cNvPr id="8" name="Slide Number Placeholder 3">
            <a:extLst>
              <a:ext uri="{FF2B5EF4-FFF2-40B4-BE49-F238E27FC236}">
                <a16:creationId xmlns:a16="http://schemas.microsoft.com/office/drawing/2014/main" id="{3A061A79-DB54-4FEB-9913-B1E9F531496D}"/>
              </a:ext>
            </a:extLst>
          </p:cNvPr>
          <p:cNvSpPr>
            <a:spLocks noGrp="1"/>
          </p:cNvSpPr>
          <p:nvPr>
            <p:ph type="sldNum" sz="quarter" idx="12"/>
          </p:nvPr>
        </p:nvSpPr>
        <p:spPr/>
        <p:txBody>
          <a:bodyPr/>
          <a:lstStyle/>
          <a:p>
            <a:pPr>
              <a:defRPr/>
            </a:pPr>
            <a:fld id="{A73939FE-7BC6-42BD-B27E-1F76D60FE7C3}" type="slidenum">
              <a:rPr lang="en-GB" smtClean="0"/>
              <a:pPr>
                <a:defRPr/>
              </a:pPr>
              <a:t>25</a:t>
            </a:fld>
            <a:endParaRPr lang="en-GB"/>
          </a:p>
        </p:txBody>
      </p:sp>
      <p:pic>
        <p:nvPicPr>
          <p:cNvPr id="3" name="Picture 2">
            <a:extLst>
              <a:ext uri="{FF2B5EF4-FFF2-40B4-BE49-F238E27FC236}">
                <a16:creationId xmlns:a16="http://schemas.microsoft.com/office/drawing/2014/main" id="{5C41D4C2-4210-4649-9978-68A631D88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756" y="3617483"/>
            <a:ext cx="1954618" cy="1954618"/>
          </a:xfrm>
          <a:prstGeom prst="rect">
            <a:avLst/>
          </a:prstGeom>
        </p:spPr>
      </p:pic>
      <p:sp>
        <p:nvSpPr>
          <p:cNvPr id="4" name="TextBox 3">
            <a:extLst>
              <a:ext uri="{FF2B5EF4-FFF2-40B4-BE49-F238E27FC236}">
                <a16:creationId xmlns:a16="http://schemas.microsoft.com/office/drawing/2014/main" id="{05633C19-09A0-41D7-AE73-538CF9CD97B9}"/>
              </a:ext>
            </a:extLst>
          </p:cNvPr>
          <p:cNvSpPr txBox="1"/>
          <p:nvPr/>
        </p:nvSpPr>
        <p:spPr>
          <a:xfrm>
            <a:off x="9950756" y="2459684"/>
            <a:ext cx="1954618" cy="1200329"/>
          </a:xfrm>
          <a:prstGeom prst="rect">
            <a:avLst/>
          </a:prstGeom>
          <a:noFill/>
        </p:spPr>
        <p:txBody>
          <a:bodyPr wrap="square" rtlCol="0">
            <a:spAutoFit/>
          </a:bodyPr>
          <a:lstStyle/>
          <a:p>
            <a:pPr algn="ctr"/>
            <a:r>
              <a:rPr lang="en-US" sz="2400" dirty="0">
                <a:solidFill>
                  <a:srgbClr val="E757E7"/>
                </a:solidFill>
              </a:rPr>
              <a:t>Register for the JMP side session here:</a:t>
            </a:r>
          </a:p>
        </p:txBody>
      </p:sp>
    </p:spTree>
    <p:extLst>
      <p:ext uri="{BB962C8B-B14F-4D97-AF65-F5344CB8AC3E}">
        <p14:creationId xmlns:p14="http://schemas.microsoft.com/office/powerpoint/2010/main" val="263425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1B408-0071-449E-B2A5-55349D24C3DB}"/>
              </a:ext>
            </a:extLst>
          </p:cNvPr>
          <p:cNvPicPr>
            <a:picLocks noChangeAspect="1"/>
          </p:cNvPicPr>
          <p:nvPr/>
        </p:nvPicPr>
        <p:blipFill rotWithShape="1">
          <a:blip r:embed="rId2"/>
          <a:srcRect l="22172" r="9249" b="371"/>
          <a:stretch/>
        </p:blipFill>
        <p:spPr>
          <a:xfrm>
            <a:off x="0" y="-776619"/>
            <a:ext cx="12192000" cy="6834519"/>
          </a:xfrm>
          <a:prstGeom prst="rect">
            <a:avLst/>
          </a:prstGeom>
        </p:spPr>
      </p:pic>
      <p:sp>
        <p:nvSpPr>
          <p:cNvPr id="6" name="TextBox 5"/>
          <p:cNvSpPr txBox="1"/>
          <p:nvPr/>
        </p:nvSpPr>
        <p:spPr>
          <a:xfrm>
            <a:off x="6376724" y="109538"/>
            <a:ext cx="4146897" cy="1261884"/>
          </a:xfrm>
          <a:prstGeom prst="rect">
            <a:avLst/>
          </a:prstGeom>
          <a:noFill/>
        </p:spPr>
        <p:txBody>
          <a:bodyPr wrap="square" rtlCol="0">
            <a:spAutoFit/>
          </a:bodyPr>
          <a:lstStyle/>
          <a:p>
            <a:pPr algn="ctr"/>
            <a:r>
              <a:rPr lang="en-GB" sz="4400" b="1" dirty="0">
                <a:solidFill>
                  <a:schemeClr val="bg1"/>
                </a:solidFill>
                <a:latin typeface="Avenir Next LT Pro" panose="020B0504020202020204" pitchFamily="34" charset="0"/>
              </a:rPr>
              <a:t>Thank you!</a:t>
            </a:r>
          </a:p>
          <a:p>
            <a:pPr algn="ctr"/>
            <a:r>
              <a:rPr lang="en-GB" sz="3200" b="1" dirty="0">
                <a:solidFill>
                  <a:schemeClr val="bg1"/>
                </a:solidFill>
                <a:latin typeface="Avenir Next LT Pro" panose="020B0504020202020204" pitchFamily="34" charset="0"/>
              </a:rPr>
              <a:t>info@washdata.org</a:t>
            </a:r>
            <a:endParaRPr lang="en-GB" sz="2800" b="1" dirty="0">
              <a:solidFill>
                <a:schemeClr val="bg1"/>
              </a:solidFill>
              <a:latin typeface="Avenir Next LT Pro" panose="020B0504020202020204" pitchFamily="34" charset="0"/>
            </a:endParaRPr>
          </a:p>
        </p:txBody>
      </p:sp>
      <p:sp>
        <p:nvSpPr>
          <p:cNvPr id="3" name="TextBox 2">
            <a:extLst>
              <a:ext uri="{FF2B5EF4-FFF2-40B4-BE49-F238E27FC236}">
                <a16:creationId xmlns:a16="http://schemas.microsoft.com/office/drawing/2014/main" id="{58CF8416-911F-4454-8473-20C4AB311B8E}"/>
              </a:ext>
            </a:extLst>
          </p:cNvPr>
          <p:cNvSpPr txBox="1"/>
          <p:nvPr/>
        </p:nvSpPr>
        <p:spPr>
          <a:xfrm>
            <a:off x="6497053" y="1728443"/>
            <a:ext cx="4459705" cy="830997"/>
          </a:xfrm>
          <a:prstGeom prst="rect">
            <a:avLst/>
          </a:prstGeom>
          <a:noFill/>
        </p:spPr>
        <p:txBody>
          <a:bodyPr wrap="square" rtlCol="0">
            <a:spAutoFit/>
          </a:bodyPr>
          <a:lstStyle/>
          <a:p>
            <a:r>
              <a:rPr lang="en-US" sz="2400" b="1" dirty="0">
                <a:solidFill>
                  <a:schemeClr val="bg1"/>
                </a:solidFill>
                <a:latin typeface="Avenir Next LT Pro" panose="020B0504020202020204" pitchFamily="34" charset="0"/>
              </a:rPr>
              <a:t>Slides and resources can be downloaded here:</a:t>
            </a:r>
          </a:p>
        </p:txBody>
      </p:sp>
      <p:pic>
        <p:nvPicPr>
          <p:cNvPr id="7" name="Picture 6">
            <a:extLst>
              <a:ext uri="{FF2B5EF4-FFF2-40B4-BE49-F238E27FC236}">
                <a16:creationId xmlns:a16="http://schemas.microsoft.com/office/drawing/2014/main" id="{C948E7E7-54F4-4881-AC7C-B5700BF2A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116" y="2734538"/>
            <a:ext cx="3148264" cy="3148264"/>
          </a:xfrm>
          <a:prstGeom prst="rect">
            <a:avLst/>
          </a:prstGeom>
        </p:spPr>
      </p:pic>
    </p:spTree>
    <p:extLst>
      <p:ext uri="{BB962C8B-B14F-4D97-AF65-F5344CB8AC3E}">
        <p14:creationId xmlns:p14="http://schemas.microsoft.com/office/powerpoint/2010/main" val="225119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B0240C-095D-4EEF-8878-F556E25A952F}"/>
              </a:ext>
            </a:extLst>
          </p:cNvPr>
          <p:cNvSpPr/>
          <p:nvPr/>
        </p:nvSpPr>
        <p:spPr>
          <a:xfrm>
            <a:off x="1859712" y="1560557"/>
            <a:ext cx="9858807" cy="1354217"/>
          </a:xfrm>
          <a:prstGeom prst="rect">
            <a:avLst/>
          </a:prstGeom>
          <a:ln>
            <a:solidFill>
              <a:srgbClr val="C7212F"/>
            </a:solidFill>
          </a:ln>
        </p:spPr>
        <p:txBody>
          <a:bodyPr wrap="square">
            <a:spAutoFit/>
          </a:bodyPr>
          <a:lstStyle/>
          <a:p>
            <a:pPr marL="520700" indent="-520700">
              <a:spcAft>
                <a:spcPts val="1200"/>
              </a:spcAft>
            </a:pPr>
            <a:r>
              <a:rPr lang="en-US" b="1" dirty="0"/>
              <a:t>4.a</a:t>
            </a:r>
            <a:r>
              <a:rPr lang="en-US" dirty="0"/>
              <a:t>   Build and upgrade education facilities that are child, disability and gender sensitive and provide </a:t>
            </a:r>
            <a:r>
              <a:rPr lang="en-US" b="1" dirty="0">
                <a:solidFill>
                  <a:srgbClr val="C00000"/>
                </a:solidFill>
              </a:rPr>
              <a:t>safe, </a:t>
            </a:r>
            <a:r>
              <a:rPr lang="en-US" dirty="0"/>
              <a:t>nonviolent, inclusive and effective learning environments for all</a:t>
            </a:r>
            <a:endParaRPr lang="en-US" b="1" i="1" dirty="0">
              <a:ea typeface="Times New Roman" panose="02020603050405020304" pitchFamily="18" charset="0"/>
              <a:cs typeface="Times New Roman" panose="02020603050405020304" pitchFamily="18" charset="0"/>
            </a:endParaRPr>
          </a:p>
          <a:p>
            <a:pPr marL="512763" indent="-512763">
              <a:spcAft>
                <a:spcPts val="1200"/>
              </a:spcAft>
              <a:tabLst>
                <a:tab pos="512763" algn="l"/>
              </a:tabLst>
            </a:pPr>
            <a:r>
              <a:rPr lang="en-US" b="1" i="1" dirty="0">
                <a:ea typeface="Times New Roman" panose="02020603050405020304" pitchFamily="18" charset="0"/>
                <a:cs typeface="Times New Roman" panose="02020603050405020304" pitchFamily="18" charset="0"/>
              </a:rPr>
              <a:t>4.a.1 </a:t>
            </a:r>
            <a:r>
              <a:rPr lang="en-US" i="1" dirty="0">
                <a:ea typeface="Times New Roman" panose="02020603050405020304" pitchFamily="18" charset="0"/>
                <a:cs typeface="Times New Roman" panose="02020603050405020304" pitchFamily="18" charset="0"/>
              </a:rPr>
              <a:t>Proportion of schools with: …</a:t>
            </a:r>
            <a:r>
              <a:rPr lang="en-US" b="1" i="1" dirty="0">
                <a:ea typeface="Times New Roman" panose="02020603050405020304" pitchFamily="18" charset="0"/>
                <a:cs typeface="Times New Roman" panose="02020603050405020304" pitchFamily="18" charset="0"/>
              </a:rPr>
              <a:t>(e) basic drinking water; (f) single-sex basic sanitation facilities; and (g) basic handwashing facilities</a:t>
            </a:r>
            <a:r>
              <a:rPr lang="en-US" i="1" dirty="0">
                <a:ea typeface="Times New Roman" panose="02020603050405020304" pitchFamily="18" charset="0"/>
                <a:cs typeface="Times New Roman" panose="02020603050405020304" pitchFamily="18" charset="0"/>
              </a:rPr>
              <a:t> (</a:t>
            </a:r>
            <a:r>
              <a:rPr lang="en-US" i="1" dirty="0">
                <a:solidFill>
                  <a:srgbClr val="C7212F"/>
                </a:solidFill>
                <a:ea typeface="Times New Roman" panose="02020603050405020304" pitchFamily="18" charset="0"/>
                <a:cs typeface="Times New Roman" panose="02020603050405020304" pitchFamily="18" charset="0"/>
              </a:rPr>
              <a:t>as per WASH indicator definitions</a:t>
            </a:r>
            <a:r>
              <a:rPr lang="en-US" i="1" dirty="0">
                <a:ea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A08BB690-76C6-41F3-9E63-072C67B85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13" y="1560557"/>
            <a:ext cx="1371600" cy="1371600"/>
          </a:xfrm>
          <a:prstGeom prst="rect">
            <a:avLst/>
          </a:prstGeom>
        </p:spPr>
      </p:pic>
      <p:sp>
        <p:nvSpPr>
          <p:cNvPr id="8" name="Slide Number Placeholder 3">
            <a:extLst>
              <a:ext uri="{FF2B5EF4-FFF2-40B4-BE49-F238E27FC236}">
                <a16:creationId xmlns:a16="http://schemas.microsoft.com/office/drawing/2014/main" id="{15C0B71F-1B0B-4D6B-8BB5-B4DE8811C856}"/>
              </a:ext>
            </a:extLst>
          </p:cNvPr>
          <p:cNvSpPr>
            <a:spLocks noGrp="1"/>
          </p:cNvSpPr>
          <p:nvPr>
            <p:ph type="sldNum" sz="quarter" idx="12"/>
          </p:nvPr>
        </p:nvSpPr>
        <p:spPr/>
        <p:txBody>
          <a:bodyPr/>
          <a:lstStyle/>
          <a:p>
            <a:pPr>
              <a:defRPr/>
            </a:pPr>
            <a:fld id="{A73939FE-7BC6-42BD-B27E-1F76D60FE7C3}" type="slidenum">
              <a:rPr lang="en-GB" smtClean="0"/>
              <a:pPr>
                <a:defRPr/>
              </a:pPr>
              <a:t>3</a:t>
            </a:fld>
            <a:endParaRPr lang="en-GB"/>
          </a:p>
        </p:txBody>
      </p:sp>
    </p:spTree>
    <p:extLst>
      <p:ext uri="{BB962C8B-B14F-4D97-AF65-F5344CB8AC3E}">
        <p14:creationId xmlns:p14="http://schemas.microsoft.com/office/powerpoint/2010/main" val="38207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B0240C-095D-4EEF-8878-F556E25A952F}"/>
              </a:ext>
            </a:extLst>
          </p:cNvPr>
          <p:cNvSpPr/>
          <p:nvPr/>
        </p:nvSpPr>
        <p:spPr>
          <a:xfrm>
            <a:off x="1795917" y="518566"/>
            <a:ext cx="9858807" cy="1354217"/>
          </a:xfrm>
          <a:prstGeom prst="rect">
            <a:avLst/>
          </a:prstGeom>
          <a:ln>
            <a:solidFill>
              <a:srgbClr val="C7212F"/>
            </a:solidFill>
          </a:ln>
        </p:spPr>
        <p:txBody>
          <a:bodyPr wrap="square">
            <a:spAutoFit/>
          </a:bodyPr>
          <a:lstStyle/>
          <a:p>
            <a:pPr marL="520700" indent="-520700">
              <a:spcAft>
                <a:spcPts val="1200"/>
              </a:spcAft>
            </a:pPr>
            <a:r>
              <a:rPr lang="en-US" b="1" dirty="0"/>
              <a:t>4.a</a:t>
            </a:r>
            <a:r>
              <a:rPr lang="en-US" dirty="0"/>
              <a:t>   Build and upgrade education facilities that are child, disability and gender sensitive and provide </a:t>
            </a:r>
            <a:r>
              <a:rPr lang="en-US" b="1" dirty="0">
                <a:solidFill>
                  <a:srgbClr val="C00000"/>
                </a:solidFill>
              </a:rPr>
              <a:t>safe, </a:t>
            </a:r>
            <a:r>
              <a:rPr lang="en-US" dirty="0"/>
              <a:t>nonviolent, inclusive and effective learning environments for all</a:t>
            </a:r>
            <a:endParaRPr lang="en-US" b="1" i="1" dirty="0">
              <a:ea typeface="Times New Roman" panose="02020603050405020304" pitchFamily="18" charset="0"/>
              <a:cs typeface="Times New Roman" panose="02020603050405020304" pitchFamily="18" charset="0"/>
            </a:endParaRPr>
          </a:p>
          <a:p>
            <a:pPr marL="512763" indent="-512763">
              <a:spcAft>
                <a:spcPts val="1200"/>
              </a:spcAft>
              <a:tabLst>
                <a:tab pos="512763" algn="l"/>
              </a:tabLst>
            </a:pPr>
            <a:r>
              <a:rPr lang="en-US" b="1" i="1" dirty="0">
                <a:ea typeface="Times New Roman" panose="02020603050405020304" pitchFamily="18" charset="0"/>
                <a:cs typeface="Times New Roman" panose="02020603050405020304" pitchFamily="18" charset="0"/>
              </a:rPr>
              <a:t>4.a.1 </a:t>
            </a:r>
            <a:r>
              <a:rPr lang="en-US" i="1" dirty="0">
                <a:ea typeface="Times New Roman" panose="02020603050405020304" pitchFamily="18" charset="0"/>
                <a:cs typeface="Times New Roman" panose="02020603050405020304" pitchFamily="18" charset="0"/>
              </a:rPr>
              <a:t>Proportion of schools with: …</a:t>
            </a:r>
            <a:r>
              <a:rPr lang="en-US" b="1" i="1" dirty="0">
                <a:ea typeface="Times New Roman" panose="02020603050405020304" pitchFamily="18" charset="0"/>
                <a:cs typeface="Times New Roman" panose="02020603050405020304" pitchFamily="18" charset="0"/>
              </a:rPr>
              <a:t>(e) basic drinking water; (f) single-sex basic sanitation facilities; and (g) basic handwashing facilities</a:t>
            </a:r>
            <a:r>
              <a:rPr lang="en-US" i="1" dirty="0">
                <a:ea typeface="Times New Roman" panose="02020603050405020304" pitchFamily="18" charset="0"/>
                <a:cs typeface="Times New Roman" panose="02020603050405020304" pitchFamily="18" charset="0"/>
              </a:rPr>
              <a:t> (</a:t>
            </a:r>
            <a:r>
              <a:rPr lang="en-US" i="1" dirty="0">
                <a:solidFill>
                  <a:srgbClr val="C7212F"/>
                </a:solidFill>
                <a:ea typeface="Times New Roman" panose="02020603050405020304" pitchFamily="18" charset="0"/>
                <a:cs typeface="Times New Roman" panose="02020603050405020304" pitchFamily="18" charset="0"/>
              </a:rPr>
              <a:t>as per WASH indicator definitions</a:t>
            </a:r>
            <a:r>
              <a:rPr lang="en-US" i="1" dirty="0">
                <a:ea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A08BB690-76C6-41F3-9E63-072C67B85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18" y="518566"/>
            <a:ext cx="1371600" cy="1371600"/>
          </a:xfrm>
          <a:prstGeom prst="rect">
            <a:avLst/>
          </a:prstGeom>
        </p:spPr>
      </p:pic>
      <p:sp>
        <p:nvSpPr>
          <p:cNvPr id="8" name="Slide Number Placeholder 3">
            <a:extLst>
              <a:ext uri="{FF2B5EF4-FFF2-40B4-BE49-F238E27FC236}">
                <a16:creationId xmlns:a16="http://schemas.microsoft.com/office/drawing/2014/main" id="{15C0B71F-1B0B-4D6B-8BB5-B4DE8811C856}"/>
              </a:ext>
            </a:extLst>
          </p:cNvPr>
          <p:cNvSpPr>
            <a:spLocks noGrp="1"/>
          </p:cNvSpPr>
          <p:nvPr>
            <p:ph type="sldNum" sz="quarter" idx="12"/>
          </p:nvPr>
        </p:nvSpPr>
        <p:spPr/>
        <p:txBody>
          <a:bodyPr/>
          <a:lstStyle/>
          <a:p>
            <a:pPr>
              <a:defRPr/>
            </a:pPr>
            <a:fld id="{A73939FE-7BC6-42BD-B27E-1F76D60FE7C3}" type="slidenum">
              <a:rPr lang="en-GB" smtClean="0"/>
              <a:pPr>
                <a:defRPr/>
              </a:pPr>
              <a:t>4</a:t>
            </a:fld>
            <a:endParaRPr lang="en-GB"/>
          </a:p>
        </p:txBody>
      </p:sp>
      <p:pic>
        <p:nvPicPr>
          <p:cNvPr id="12" name="Picture 11">
            <a:extLst>
              <a:ext uri="{FF2B5EF4-FFF2-40B4-BE49-F238E27FC236}">
                <a16:creationId xmlns:a16="http://schemas.microsoft.com/office/drawing/2014/main" id="{56F4A421-FBB0-45B6-9133-9FD72FA1CB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4318" y="2117442"/>
            <a:ext cx="11343363" cy="3766974"/>
          </a:xfrm>
          <a:prstGeom prst="rect">
            <a:avLst/>
          </a:prstGeom>
        </p:spPr>
      </p:pic>
    </p:spTree>
    <p:extLst>
      <p:ext uri="{BB962C8B-B14F-4D97-AF65-F5344CB8AC3E}">
        <p14:creationId xmlns:p14="http://schemas.microsoft.com/office/powerpoint/2010/main" val="219738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9430" y="1587470"/>
            <a:ext cx="6229616"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venir Next LT Pro Light" panose="020B0304020202020204" pitchFamily="34" charset="0"/>
              </a:rPr>
              <a:t>The JMP produces updated estimates on WASH in schools every 2 years</a:t>
            </a:r>
          </a:p>
          <a:p>
            <a:pPr marL="342900" indent="-342900">
              <a:buFont typeface="Arial" panose="020B0604020202020204" pitchFamily="34" charset="0"/>
              <a:buChar char="•"/>
            </a:pPr>
            <a:endParaRPr lang="en-US" sz="2800" dirty="0">
              <a:latin typeface="Avenir Next LT Pro Light" panose="020B0304020202020204" pitchFamily="34" charset="0"/>
            </a:endParaRPr>
          </a:p>
          <a:p>
            <a:pPr marL="342900" indent="-342900">
              <a:buFont typeface="Arial" panose="020B0604020202020204" pitchFamily="34" charset="0"/>
              <a:buChar char="•"/>
            </a:pPr>
            <a:r>
              <a:rPr lang="en-US" sz="2800" dirty="0">
                <a:latin typeface="Avenir Next LT Pro Light" panose="020B0304020202020204" pitchFamily="34" charset="0"/>
              </a:rPr>
              <a:t>A total of </a:t>
            </a:r>
            <a:r>
              <a:rPr lang="en-US" sz="2800" b="1" dirty="0">
                <a:solidFill>
                  <a:srgbClr val="454A5B"/>
                </a:solidFill>
                <a:latin typeface="Avenir Next LT Pro Light" panose="020B0304020202020204" pitchFamily="34" charset="0"/>
              </a:rPr>
              <a:t>1,029</a:t>
            </a:r>
            <a:r>
              <a:rPr lang="en-US" sz="2800" dirty="0">
                <a:latin typeface="Avenir Next LT Pro Light" panose="020B0304020202020204" pitchFamily="34" charset="0"/>
              </a:rPr>
              <a:t> national data sources were used in the 2022 update</a:t>
            </a:r>
          </a:p>
          <a:p>
            <a:pPr marL="342900" indent="-342900">
              <a:buFont typeface="Arial" panose="020B0604020202020204" pitchFamily="34" charset="0"/>
              <a:buChar char="•"/>
            </a:pPr>
            <a:endParaRPr lang="en-US" sz="2800" dirty="0">
              <a:latin typeface="Avenir Next LT Pro Light" panose="020B0304020202020204" pitchFamily="34" charset="0"/>
            </a:endParaRPr>
          </a:p>
          <a:p>
            <a:pPr marL="342900" indent="-342900">
              <a:buFont typeface="Arial" panose="020B0604020202020204" pitchFamily="34" charset="0"/>
              <a:buChar char="•"/>
            </a:pPr>
            <a:r>
              <a:rPr lang="en-US" sz="2800" dirty="0">
                <a:latin typeface="Avenir Next LT Pro Light" panose="020B0304020202020204" pitchFamily="34" charset="0"/>
              </a:rPr>
              <a:t>Many data are from EMIS</a:t>
            </a:r>
          </a:p>
        </p:txBody>
      </p:sp>
      <p:sp>
        <p:nvSpPr>
          <p:cNvPr id="3" name="TextBox 2">
            <a:extLst>
              <a:ext uri="{FF2B5EF4-FFF2-40B4-BE49-F238E27FC236}">
                <a16:creationId xmlns:a16="http://schemas.microsoft.com/office/drawing/2014/main" id="{1ACF7439-7CFE-4D82-A631-DF66B522F857}"/>
              </a:ext>
            </a:extLst>
          </p:cNvPr>
          <p:cNvSpPr txBox="1"/>
          <p:nvPr/>
        </p:nvSpPr>
        <p:spPr>
          <a:xfrm>
            <a:off x="403502" y="462116"/>
            <a:ext cx="6229615" cy="400110"/>
          </a:xfrm>
          <a:prstGeom prst="rect">
            <a:avLst/>
          </a:prstGeom>
          <a:noFill/>
        </p:spPr>
        <p:txBody>
          <a:bodyPr wrap="square" rtlCol="0">
            <a:spAutoFit/>
          </a:bodyPr>
          <a:lstStyle/>
          <a:p>
            <a:r>
              <a:rPr lang="en-US" sz="2000" dirty="0">
                <a:latin typeface="Avenir Next LT Pro" panose="020B0504020202020204" pitchFamily="34" charset="0"/>
              </a:rPr>
              <a:t>National data sources used in the JMP 2022 report</a:t>
            </a:r>
          </a:p>
        </p:txBody>
      </p:sp>
      <p:grpSp>
        <p:nvGrpSpPr>
          <p:cNvPr id="4" name="Group 3">
            <a:extLst>
              <a:ext uri="{FF2B5EF4-FFF2-40B4-BE49-F238E27FC236}">
                <a16:creationId xmlns:a16="http://schemas.microsoft.com/office/drawing/2014/main" id="{7EA0802C-E430-4FD1-8339-9DF2D92B2E22}"/>
              </a:ext>
            </a:extLst>
          </p:cNvPr>
          <p:cNvGrpSpPr/>
          <p:nvPr/>
        </p:nvGrpSpPr>
        <p:grpSpPr>
          <a:xfrm>
            <a:off x="412954" y="1194179"/>
            <a:ext cx="4793784" cy="4660490"/>
            <a:chOff x="-442452" y="2290916"/>
            <a:chExt cx="4793784" cy="4660490"/>
          </a:xfrm>
        </p:grpSpPr>
        <p:pic>
          <p:nvPicPr>
            <p:cNvPr id="2" name="Picture 1">
              <a:extLst>
                <a:ext uri="{FF2B5EF4-FFF2-40B4-BE49-F238E27FC236}">
                  <a16:creationId xmlns:a16="http://schemas.microsoft.com/office/drawing/2014/main" id="{5FE6B324-D095-4299-A4BA-1480B37B1772}"/>
                </a:ext>
              </a:extLst>
            </p:cNvPr>
            <p:cNvPicPr>
              <a:picLocks noChangeAspect="1"/>
            </p:cNvPicPr>
            <p:nvPr/>
          </p:nvPicPr>
          <p:blipFill rotWithShape="1">
            <a:blip r:embed="rId3"/>
            <a:srcRect l="2496" t="16870" r="90608" b="11444"/>
            <a:stretch/>
          </p:blipFill>
          <p:spPr>
            <a:xfrm>
              <a:off x="-442452" y="2290916"/>
              <a:ext cx="840796" cy="4660490"/>
            </a:xfrm>
            <a:prstGeom prst="rect">
              <a:avLst/>
            </a:prstGeom>
          </p:spPr>
        </p:pic>
        <p:pic>
          <p:nvPicPr>
            <p:cNvPr id="6" name="Picture 5">
              <a:extLst>
                <a:ext uri="{FF2B5EF4-FFF2-40B4-BE49-F238E27FC236}">
                  <a16:creationId xmlns:a16="http://schemas.microsoft.com/office/drawing/2014/main" id="{15944578-EC31-4689-9AFF-1E0BEC382DB8}"/>
                </a:ext>
              </a:extLst>
            </p:cNvPr>
            <p:cNvPicPr>
              <a:picLocks noChangeAspect="1"/>
            </p:cNvPicPr>
            <p:nvPr/>
          </p:nvPicPr>
          <p:blipFill rotWithShape="1">
            <a:blip r:embed="rId3"/>
            <a:srcRect l="66649" t="16870" b="11444"/>
            <a:stretch/>
          </p:blipFill>
          <p:spPr>
            <a:xfrm>
              <a:off x="285202" y="2290916"/>
              <a:ext cx="4066130" cy="4660490"/>
            </a:xfrm>
            <a:prstGeom prst="rect">
              <a:avLst/>
            </a:prstGeom>
          </p:spPr>
        </p:pic>
      </p:grpSp>
    </p:spTree>
    <p:extLst>
      <p:ext uri="{BB962C8B-B14F-4D97-AF65-F5344CB8AC3E}">
        <p14:creationId xmlns:p14="http://schemas.microsoft.com/office/powerpoint/2010/main" val="119297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9" y="725572"/>
            <a:ext cx="8523513" cy="4238313"/>
          </a:xfrm>
        </p:spPr>
        <p:txBody>
          <a:bodyPr anchor="t"/>
          <a:lstStyle/>
          <a:p>
            <a:pPr algn="l">
              <a:spcAft>
                <a:spcPts val="600"/>
              </a:spcAft>
            </a:pPr>
            <a:br>
              <a:rPr lang="en-US" sz="3200" dirty="0"/>
            </a:br>
            <a:r>
              <a:rPr lang="en-US" sz="3200" dirty="0"/>
              <a:t>How are WASH in schools data collected in your country?</a:t>
            </a:r>
            <a:br>
              <a:rPr lang="en-US" sz="3200" dirty="0"/>
            </a:br>
            <a:r>
              <a:rPr lang="en-US" sz="3200" dirty="0"/>
              <a:t> </a:t>
            </a:r>
            <a:br>
              <a:rPr lang="en-US" sz="3200" dirty="0"/>
            </a:br>
            <a:r>
              <a:rPr lang="en-US" sz="3200" dirty="0"/>
              <a:t>EMIS (annual census of all schools)</a:t>
            </a:r>
            <a:br>
              <a:rPr lang="en-US" sz="3200" dirty="0"/>
            </a:br>
            <a:r>
              <a:rPr lang="en-US" sz="3200" dirty="0"/>
              <a:t>Survey (not all schools, not annual)</a:t>
            </a:r>
            <a:br>
              <a:rPr lang="en-US" sz="3200" dirty="0"/>
            </a:br>
            <a:r>
              <a:rPr lang="en-US" sz="3200" dirty="0"/>
              <a:t>Other</a:t>
            </a:r>
            <a:br>
              <a:rPr lang="en-US" sz="3200" dirty="0"/>
            </a:br>
            <a:r>
              <a:rPr lang="en-US" sz="3200" dirty="0"/>
              <a:t>I don’t know</a:t>
            </a:r>
          </a:p>
        </p:txBody>
      </p:sp>
      <p:sp>
        <p:nvSpPr>
          <p:cNvPr id="5" name="Rectangle 4">
            <a:extLst>
              <a:ext uri="{FF2B5EF4-FFF2-40B4-BE49-F238E27FC236}">
                <a16:creationId xmlns:a16="http://schemas.microsoft.com/office/drawing/2014/main" id="{BB0640CD-5887-4526-BB2F-8FE2DB69C535}"/>
              </a:ext>
            </a:extLst>
          </p:cNvPr>
          <p:cNvSpPr/>
          <p:nvPr/>
        </p:nvSpPr>
        <p:spPr>
          <a:xfrm>
            <a:off x="0" y="0"/>
            <a:ext cx="2819400" cy="604157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473D6B-24C6-415B-971A-A27AA51EBED4}"/>
              </a:ext>
            </a:extLst>
          </p:cNvPr>
          <p:cNvSpPr/>
          <p:nvPr/>
        </p:nvSpPr>
        <p:spPr>
          <a:xfrm>
            <a:off x="303467" y="816429"/>
            <a:ext cx="1236236" cy="707886"/>
          </a:xfrm>
          <a:prstGeom prst="rect">
            <a:avLst/>
          </a:prstGeom>
        </p:spPr>
        <p:txBody>
          <a:bodyPr wrap="none">
            <a:spAutoFit/>
          </a:bodyPr>
          <a:lstStyle/>
          <a:p>
            <a:r>
              <a:rPr lang="en-US" sz="4000" b="1" dirty="0">
                <a:solidFill>
                  <a:schemeClr val="bg1"/>
                </a:solidFill>
              </a:rPr>
              <a:t>POLL</a:t>
            </a:r>
          </a:p>
        </p:txBody>
      </p:sp>
    </p:spTree>
    <p:extLst>
      <p:ext uri="{BB962C8B-B14F-4D97-AF65-F5344CB8AC3E}">
        <p14:creationId xmlns:p14="http://schemas.microsoft.com/office/powerpoint/2010/main" val="205543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230B-7D88-421A-8B1E-8542BBA382FC}"/>
              </a:ext>
            </a:extLst>
          </p:cNvPr>
          <p:cNvSpPr>
            <a:spLocks noGrp="1"/>
          </p:cNvSpPr>
          <p:nvPr>
            <p:ph type="title"/>
          </p:nvPr>
        </p:nvSpPr>
        <p:spPr>
          <a:xfrm>
            <a:off x="609600" y="274638"/>
            <a:ext cx="10972800" cy="629488"/>
          </a:xfrm>
        </p:spPr>
        <p:txBody>
          <a:bodyPr/>
          <a:lstStyle/>
          <a:p>
            <a:r>
              <a:rPr lang="en-US" sz="3600" dirty="0">
                <a:latin typeface="Avenir Next LT Pro" panose="020B0504020202020204" pitchFamily="34" charset="0"/>
              </a:rPr>
              <a:t>JMP Country Consultation on WinS</a:t>
            </a:r>
          </a:p>
        </p:txBody>
      </p:sp>
      <p:sp>
        <p:nvSpPr>
          <p:cNvPr id="3" name="Content Placeholder 2">
            <a:extLst>
              <a:ext uri="{FF2B5EF4-FFF2-40B4-BE49-F238E27FC236}">
                <a16:creationId xmlns:a16="http://schemas.microsoft.com/office/drawing/2014/main" id="{F2E39E4C-C3AA-4182-8C8E-EC23749A6433}"/>
              </a:ext>
            </a:extLst>
          </p:cNvPr>
          <p:cNvSpPr>
            <a:spLocks noGrp="1"/>
          </p:cNvSpPr>
          <p:nvPr>
            <p:ph idx="1"/>
          </p:nvPr>
        </p:nvSpPr>
        <p:spPr>
          <a:xfrm>
            <a:off x="249382" y="904126"/>
            <a:ext cx="11942618" cy="4222680"/>
          </a:xfrm>
        </p:spPr>
        <p:txBody>
          <a:bodyPr/>
          <a:lstStyle/>
          <a:p>
            <a:pPr marL="174625" indent="-174625">
              <a:spcBef>
                <a:spcPts val="0"/>
              </a:spcBef>
              <a:spcAft>
                <a:spcPts val="1200"/>
              </a:spcAft>
            </a:pPr>
            <a:r>
              <a:rPr lang="en-GB" sz="2000" dirty="0">
                <a:latin typeface="Avenir Next LT Pro" panose="020B0504020202020204" pitchFamily="34" charset="0"/>
              </a:rPr>
              <a:t>National data sources are compiled in a “JMP Country File” </a:t>
            </a:r>
          </a:p>
          <a:p>
            <a:pPr marL="174625" indent="-174625">
              <a:spcBef>
                <a:spcPts val="0"/>
              </a:spcBef>
              <a:spcAft>
                <a:spcPts val="1200"/>
              </a:spcAft>
            </a:pPr>
            <a:r>
              <a:rPr lang="en-GB" sz="2000" dirty="0"/>
              <a:t>Country consultation is f</a:t>
            </a:r>
            <a:r>
              <a:rPr lang="en-GB" sz="2000" dirty="0">
                <a:latin typeface="Avenir Next LT Pro" panose="020B0504020202020204" pitchFamily="34" charset="0"/>
              </a:rPr>
              <a:t>acilitated by UNICEF country offices </a:t>
            </a:r>
            <a:r>
              <a:rPr lang="en-GB" sz="2000" dirty="0"/>
              <a:t>and aims to </a:t>
            </a:r>
            <a:r>
              <a:rPr lang="en-GB" sz="2000" dirty="0">
                <a:latin typeface="Avenir Next LT Pro" panose="020B0504020202020204" pitchFamily="34" charset="0"/>
              </a:rPr>
              <a:t>engage relevant national stakeholders </a:t>
            </a:r>
            <a:r>
              <a:rPr lang="en-GB" sz="2000" dirty="0"/>
              <a:t>to review the Country File </a:t>
            </a:r>
            <a:endParaRPr lang="en-US" sz="2000" dirty="0">
              <a:latin typeface="Avenir Next LT Pro" panose="020B0504020202020204" pitchFamily="34" charset="0"/>
            </a:endParaRPr>
          </a:p>
          <a:p>
            <a:pPr marL="174625" indent="-174625">
              <a:spcBef>
                <a:spcPts val="0"/>
              </a:spcBef>
            </a:pPr>
            <a:r>
              <a:rPr lang="en-GB" sz="2000" dirty="0">
                <a:latin typeface="Avenir Next LT Pro" panose="020B0504020202020204" pitchFamily="34" charset="0"/>
              </a:rPr>
              <a:t>Focuses on 3 main questions:</a:t>
            </a:r>
            <a:endParaRPr lang="en-US" sz="2000" dirty="0">
              <a:latin typeface="Avenir Next LT Pro" panose="020B0504020202020204" pitchFamily="34" charset="0"/>
            </a:endParaRPr>
          </a:p>
          <a:p>
            <a:pPr marL="914400" lvl="0" indent="-288925">
              <a:spcBef>
                <a:spcPts val="0"/>
              </a:spcBef>
              <a:buFont typeface="+mj-lt"/>
              <a:buAutoNum type="arabicPeriod"/>
            </a:pPr>
            <a:r>
              <a:rPr lang="en-GB" sz="2000" i="1" dirty="0">
                <a:latin typeface="Avenir Next LT Pro" panose="020B0504020202020204" pitchFamily="34" charset="0"/>
              </a:rPr>
              <a:t>Is the country file missing any relevant national sources of data on WASH in schools? </a:t>
            </a:r>
            <a:endParaRPr lang="en-US" sz="2000" i="1" dirty="0">
              <a:latin typeface="Avenir Next LT Pro" panose="020B0504020202020204" pitchFamily="34" charset="0"/>
            </a:endParaRPr>
          </a:p>
          <a:p>
            <a:pPr marL="914400" lvl="0" indent="-288925">
              <a:spcBef>
                <a:spcPts val="0"/>
              </a:spcBef>
              <a:buFont typeface="+mj-lt"/>
              <a:buAutoNum type="arabicPeriod"/>
            </a:pPr>
            <a:r>
              <a:rPr lang="en-GB" sz="2000" i="1" dirty="0">
                <a:latin typeface="Avenir Next LT Pro" panose="020B0504020202020204" pitchFamily="34" charset="0"/>
              </a:rPr>
              <a:t>Are the data sources listed considered reliable and suitable? </a:t>
            </a:r>
            <a:endParaRPr lang="en-US" sz="2000" i="1" dirty="0">
              <a:latin typeface="Avenir Next LT Pro" panose="020B0504020202020204" pitchFamily="34" charset="0"/>
            </a:endParaRPr>
          </a:p>
          <a:p>
            <a:pPr marL="914400" lvl="0" indent="-288925">
              <a:spcBef>
                <a:spcPts val="0"/>
              </a:spcBef>
              <a:spcAft>
                <a:spcPts val="1200"/>
              </a:spcAft>
              <a:buFont typeface="+mj-lt"/>
              <a:buAutoNum type="arabicPeriod"/>
            </a:pPr>
            <a:r>
              <a:rPr lang="en-GB" sz="2000" i="1" dirty="0">
                <a:latin typeface="Avenir Next LT Pro" panose="020B0504020202020204" pitchFamily="34" charset="0"/>
              </a:rPr>
              <a:t>Is the JMP interpretation and classification accurate and appropriate?</a:t>
            </a:r>
            <a:endParaRPr lang="en-US" sz="1600" i="1" dirty="0">
              <a:latin typeface="Avenir Next LT Pro" panose="020B0504020202020204" pitchFamily="34" charset="0"/>
            </a:endParaRPr>
          </a:p>
          <a:p>
            <a:pPr marL="174625" indent="-174625">
              <a:spcBef>
                <a:spcPts val="0"/>
              </a:spcBef>
            </a:pPr>
            <a:r>
              <a:rPr lang="en-GB" sz="2000" dirty="0">
                <a:latin typeface="Avenir Next LT Pro" panose="020B0504020202020204" pitchFamily="34" charset="0"/>
              </a:rPr>
              <a:t>For the purpose of global monitoring and comparison the JMP seeks to apply the same rules to all countries. JMP estimates may therefore differ from national data.</a:t>
            </a:r>
            <a:endParaRPr lang="en-US" sz="20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E1490138-7D26-44DD-84F4-CEBF076CA4F3}"/>
              </a:ext>
            </a:extLst>
          </p:cNvPr>
          <p:cNvSpPr>
            <a:spLocks noGrp="1"/>
          </p:cNvSpPr>
          <p:nvPr>
            <p:ph type="sldNum" sz="quarter" idx="12"/>
          </p:nvPr>
        </p:nvSpPr>
        <p:spPr/>
        <p:txBody>
          <a:bodyPr/>
          <a:lstStyle/>
          <a:p>
            <a:fld id="{89814231-C564-459E-A527-55508A559AB2}" type="slidenum">
              <a:rPr lang="en-US" smtClean="0">
                <a:solidFill>
                  <a:prstClr val="white"/>
                </a:solidFill>
              </a:rPr>
              <a:pPr/>
              <a:t>7</a:t>
            </a:fld>
            <a:endParaRPr lang="en-US">
              <a:solidFill>
                <a:prstClr val="white"/>
              </a:solidFill>
            </a:endParaRPr>
          </a:p>
        </p:txBody>
      </p:sp>
      <p:grpSp>
        <p:nvGrpSpPr>
          <p:cNvPr id="10" name="Group 9">
            <a:extLst>
              <a:ext uri="{FF2B5EF4-FFF2-40B4-BE49-F238E27FC236}">
                <a16:creationId xmlns:a16="http://schemas.microsoft.com/office/drawing/2014/main" id="{36B89A33-0C92-4639-906D-6AE92E2B0065}"/>
              </a:ext>
            </a:extLst>
          </p:cNvPr>
          <p:cNvGrpSpPr/>
          <p:nvPr/>
        </p:nvGrpSpPr>
        <p:grpSpPr>
          <a:xfrm>
            <a:off x="5500254" y="4252596"/>
            <a:ext cx="6492240" cy="2468880"/>
            <a:chOff x="-2425880" y="2670551"/>
            <a:chExt cx="5652649" cy="1784986"/>
          </a:xfrm>
        </p:grpSpPr>
        <p:pic>
          <p:nvPicPr>
            <p:cNvPr id="7" name="Picture 6">
              <a:extLst>
                <a:ext uri="{FF2B5EF4-FFF2-40B4-BE49-F238E27FC236}">
                  <a16:creationId xmlns:a16="http://schemas.microsoft.com/office/drawing/2014/main" id="{0CB5D6A1-DD26-4A84-94C0-17968E8133E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25880" y="2670552"/>
              <a:ext cx="3657600" cy="1784985"/>
            </a:xfrm>
            <a:prstGeom prst="rect">
              <a:avLst/>
            </a:prstGeom>
          </p:spPr>
        </p:pic>
        <p:pic>
          <p:nvPicPr>
            <p:cNvPr id="8" name="Picture 7">
              <a:extLst>
                <a:ext uri="{FF2B5EF4-FFF2-40B4-BE49-F238E27FC236}">
                  <a16:creationId xmlns:a16="http://schemas.microsoft.com/office/drawing/2014/main" id="{C9AA1A92-731E-4D66-BF9C-84B817F64DD0}"/>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656452" y="2674679"/>
              <a:ext cx="2311400" cy="177673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DFF2623-08EB-4774-A3A1-165F92ED2377}"/>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1201119" y="2670551"/>
              <a:ext cx="2025650" cy="1779270"/>
            </a:xfrm>
            <a:prstGeom prst="rect">
              <a:avLst/>
            </a:prstGeom>
            <a:ln>
              <a:noFill/>
            </a:ln>
            <a:extLst>
              <a:ext uri="{53640926-AAD7-44D8-BBD7-CCE9431645EC}">
                <a14:shadowObscured xmlns:a14="http://schemas.microsoft.com/office/drawing/2010/main"/>
              </a:ext>
            </a:extLst>
          </p:spPr>
        </p:pic>
      </p:grpSp>
      <p:pic>
        <p:nvPicPr>
          <p:cNvPr id="11" name="Picture 10">
            <a:extLst>
              <a:ext uri="{FF2B5EF4-FFF2-40B4-BE49-F238E27FC236}">
                <a16:creationId xmlns:a16="http://schemas.microsoft.com/office/drawing/2014/main" id="{51D49FCB-068A-409D-8E08-5F3199164E2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44321" y="4252596"/>
            <a:ext cx="4876019" cy="2468880"/>
          </a:xfrm>
          <a:prstGeom prst="rect">
            <a:avLst/>
          </a:prstGeom>
        </p:spPr>
      </p:pic>
    </p:spTree>
    <p:extLst>
      <p:ext uri="{BB962C8B-B14F-4D97-AF65-F5344CB8AC3E}">
        <p14:creationId xmlns:p14="http://schemas.microsoft.com/office/powerpoint/2010/main" val="406355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60" y="-41542"/>
            <a:ext cx="11185452" cy="1143000"/>
          </a:xfrm>
        </p:spPr>
        <p:txBody>
          <a:bodyPr/>
          <a:lstStyle/>
          <a:p>
            <a:r>
              <a:rPr lang="en-GB" sz="2800" dirty="0"/>
              <a:t>Which countries had data for the baseline JMP report in 2018? </a:t>
            </a:r>
            <a:br>
              <a:rPr lang="en-GB" sz="2800" dirty="0"/>
            </a:br>
            <a:r>
              <a:rPr lang="en-GB" sz="2400" i="1" dirty="0"/>
              <a:t>(as presented at the 6</a:t>
            </a:r>
            <a:r>
              <a:rPr lang="en-GB" sz="2400" i="1" baseline="30000" dirty="0"/>
              <a:t>th</a:t>
            </a:r>
            <a:r>
              <a:rPr lang="en-GB" sz="2400" i="1" dirty="0"/>
              <a:t> WinS ILE in Myanmar in 2017)</a:t>
            </a:r>
            <a:endParaRPr lang="en-GB" sz="2800" i="1" dirty="0"/>
          </a:p>
        </p:txBody>
      </p:sp>
      <p:sp>
        <p:nvSpPr>
          <p:cNvPr id="6" name="Slide Number Placeholder 3">
            <a:extLst>
              <a:ext uri="{FF2B5EF4-FFF2-40B4-BE49-F238E27FC236}">
                <a16:creationId xmlns:a16="http://schemas.microsoft.com/office/drawing/2014/main" id="{45A1070E-AEBD-487B-B889-8149C9975C3B}"/>
              </a:ext>
            </a:extLst>
          </p:cNvPr>
          <p:cNvSpPr>
            <a:spLocks noGrp="1"/>
          </p:cNvSpPr>
          <p:nvPr>
            <p:ph type="sldNum" sz="quarter" idx="12"/>
          </p:nvPr>
        </p:nvSpPr>
        <p:spPr/>
        <p:txBody>
          <a:bodyPr/>
          <a:lstStyle/>
          <a:p>
            <a:pPr>
              <a:defRPr/>
            </a:pPr>
            <a:fld id="{A73939FE-7BC6-42BD-B27E-1F76D60FE7C3}" type="slidenum">
              <a:rPr lang="en-GB" smtClean="0"/>
              <a:pPr>
                <a:defRPr/>
              </a:pPr>
              <a:t>8</a:t>
            </a:fld>
            <a:endParaRPr lang="en-GB"/>
          </a:p>
        </p:txBody>
      </p:sp>
      <p:graphicFrame>
        <p:nvGraphicFramePr>
          <p:cNvPr id="9" name="Table 8">
            <a:extLst>
              <a:ext uri="{FF2B5EF4-FFF2-40B4-BE49-F238E27FC236}">
                <a16:creationId xmlns:a16="http://schemas.microsoft.com/office/drawing/2014/main" id="{2CB61BF9-CC5F-498E-9B47-78089B4CD3A6}"/>
              </a:ext>
            </a:extLst>
          </p:cNvPr>
          <p:cNvGraphicFramePr>
            <a:graphicFrameLocks noGrp="1"/>
          </p:cNvGraphicFramePr>
          <p:nvPr>
            <p:extLst>
              <p:ext uri="{D42A27DB-BD31-4B8C-83A1-F6EECF244321}">
                <p14:modId xmlns:p14="http://schemas.microsoft.com/office/powerpoint/2010/main" val="954349334"/>
              </p:ext>
            </p:extLst>
          </p:nvPr>
        </p:nvGraphicFramePr>
        <p:xfrm>
          <a:off x="6803571" y="1038640"/>
          <a:ext cx="4754880" cy="4717902"/>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5842121"/>
                  </a:ext>
                </a:extLst>
              </a:tr>
              <a:tr h="103631">
                <a:tc>
                  <a:txBody>
                    <a:bodyPr/>
                    <a:lstStyle/>
                    <a:p>
                      <a:pPr algn="l" fontAlgn="b"/>
                      <a:r>
                        <a:rPr lang="en-US" sz="1600" u="none" strike="noStrike">
                          <a:effectLst/>
                          <a:latin typeface="+mn-lt"/>
                        </a:rPr>
                        <a:t>Nauru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58796890"/>
                  </a:ext>
                </a:extLst>
              </a:tr>
              <a:tr h="0">
                <a:tc>
                  <a:txBody>
                    <a:bodyPr/>
                    <a:lstStyle/>
                    <a:p>
                      <a:pPr algn="l" fontAlgn="b"/>
                      <a:r>
                        <a:rPr lang="en-US" sz="1600" u="none" strike="noStrike" dirty="0">
                          <a:effectLst/>
                          <a:latin typeface="+mn-lt"/>
                        </a:rPr>
                        <a:t>Nepal</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68695121"/>
                  </a:ext>
                </a:extLst>
              </a:tr>
              <a:tr h="0">
                <a:tc>
                  <a:txBody>
                    <a:bodyPr/>
                    <a:lstStyle/>
                    <a:p>
                      <a:pPr algn="l" fontAlgn="b"/>
                      <a:r>
                        <a:rPr lang="en-US" sz="1600" u="none" strike="noStrike" dirty="0">
                          <a:effectLst/>
                          <a:latin typeface="+mn-lt"/>
                        </a:rPr>
                        <a:t>Niue</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58611015"/>
                  </a:ext>
                </a:extLst>
              </a:tr>
              <a:tr h="0">
                <a:tc>
                  <a:txBody>
                    <a:bodyPr/>
                    <a:lstStyle/>
                    <a:p>
                      <a:pPr algn="l" fontAlgn="b"/>
                      <a:r>
                        <a:rPr lang="en-US" sz="1600" u="none" strike="noStrike">
                          <a:effectLst/>
                          <a:latin typeface="+mn-lt"/>
                        </a:rPr>
                        <a:t>Pakistan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43989843"/>
                  </a:ext>
                </a:extLst>
              </a:tr>
              <a:tr h="0">
                <a:tc>
                  <a:txBody>
                    <a:bodyPr/>
                    <a:lstStyle/>
                    <a:p>
                      <a:pPr algn="l" fontAlgn="b"/>
                      <a:r>
                        <a:rPr lang="en-US" sz="1600" u="none" strike="noStrike">
                          <a:effectLst/>
                          <a:latin typeface="+mn-lt"/>
                        </a:rPr>
                        <a:t>Palau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46842167"/>
                  </a:ext>
                </a:extLst>
              </a:tr>
              <a:tr h="0">
                <a:tc>
                  <a:txBody>
                    <a:bodyPr/>
                    <a:lstStyle/>
                    <a:p>
                      <a:pPr algn="l" fontAlgn="b"/>
                      <a:r>
                        <a:rPr lang="en-US" sz="1600" u="none" strike="noStrike" dirty="0">
                          <a:effectLst/>
                          <a:latin typeface="+mn-lt"/>
                        </a:rPr>
                        <a:t>Papua New Guinea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658665280"/>
                  </a:ext>
                </a:extLst>
              </a:tr>
              <a:tr h="0">
                <a:tc>
                  <a:txBody>
                    <a:bodyPr/>
                    <a:lstStyle/>
                    <a:p>
                      <a:pPr algn="l" fontAlgn="b"/>
                      <a:r>
                        <a:rPr lang="en-US" sz="1600" u="none" strike="noStrike">
                          <a:effectLst/>
                          <a:latin typeface="+mn-lt"/>
                        </a:rPr>
                        <a:t>Philippines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60892125"/>
                  </a:ext>
                </a:extLst>
              </a:tr>
              <a:tr h="0">
                <a:tc>
                  <a:txBody>
                    <a:bodyPr/>
                    <a:lstStyle/>
                    <a:p>
                      <a:pPr algn="l" fontAlgn="b"/>
                      <a:r>
                        <a:rPr lang="en-US" sz="1600" u="none" strike="noStrike">
                          <a:effectLst/>
                          <a:latin typeface="+mn-lt"/>
                        </a:rPr>
                        <a:t>Samoa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40943133"/>
                  </a:ext>
                </a:extLst>
              </a:tr>
              <a:tr h="0">
                <a:tc>
                  <a:txBody>
                    <a:bodyPr/>
                    <a:lstStyle/>
                    <a:p>
                      <a:pPr algn="l" fontAlgn="b"/>
                      <a:r>
                        <a:rPr lang="en-US" sz="1600" u="none" strike="noStrike">
                          <a:effectLst/>
                          <a:latin typeface="+mn-lt"/>
                        </a:rPr>
                        <a:t>Solomon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474415094"/>
                  </a:ext>
                </a:extLst>
              </a:tr>
              <a:tr h="0">
                <a:tc>
                  <a:txBody>
                    <a:bodyPr/>
                    <a:lstStyle/>
                    <a:p>
                      <a:pPr algn="l" fontAlgn="b"/>
                      <a:r>
                        <a:rPr lang="en-US" sz="1600" u="none" strike="noStrike">
                          <a:effectLst/>
                          <a:latin typeface="+mn-lt"/>
                        </a:rPr>
                        <a:t>Sri Lanka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8807114"/>
                  </a:ext>
                </a:extLst>
              </a:tr>
              <a:tr h="0">
                <a:tc>
                  <a:txBody>
                    <a:bodyPr/>
                    <a:lstStyle/>
                    <a:p>
                      <a:pPr algn="l" fontAlgn="b"/>
                      <a:r>
                        <a:rPr lang="en-US" sz="1600" u="none" strike="noStrike">
                          <a:effectLst/>
                          <a:latin typeface="+mn-lt"/>
                        </a:rPr>
                        <a:t>Thailand</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79969730"/>
                  </a:ext>
                </a:extLst>
              </a:tr>
              <a:tr h="0">
                <a:tc>
                  <a:txBody>
                    <a:bodyPr/>
                    <a:lstStyle/>
                    <a:p>
                      <a:pPr algn="l" fontAlgn="b"/>
                      <a:r>
                        <a:rPr lang="en-US" sz="1600" u="none" strike="noStrike">
                          <a:effectLst/>
                          <a:latin typeface="+mn-lt"/>
                        </a:rPr>
                        <a:t>Timor-Leste</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16725696"/>
                  </a:ext>
                </a:extLst>
              </a:tr>
              <a:tr h="0">
                <a:tc>
                  <a:txBody>
                    <a:bodyPr/>
                    <a:lstStyle/>
                    <a:p>
                      <a:pPr algn="l" fontAlgn="b"/>
                      <a:r>
                        <a:rPr lang="en-US" sz="1600" u="none" strike="noStrike">
                          <a:effectLst/>
                          <a:latin typeface="+mn-lt"/>
                        </a:rPr>
                        <a:t>Tokelau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29611871"/>
                  </a:ext>
                </a:extLst>
              </a:tr>
              <a:tr h="0">
                <a:tc>
                  <a:txBody>
                    <a:bodyPr/>
                    <a:lstStyle/>
                    <a:p>
                      <a:pPr algn="l" fontAlgn="b"/>
                      <a:r>
                        <a:rPr lang="en-US" sz="1600" u="none" strike="noStrike">
                          <a:effectLst/>
                          <a:latin typeface="+mn-lt"/>
                        </a:rPr>
                        <a:t>Tonga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79520140"/>
                  </a:ext>
                </a:extLst>
              </a:tr>
              <a:tr h="0">
                <a:tc>
                  <a:txBody>
                    <a:bodyPr/>
                    <a:lstStyle/>
                    <a:p>
                      <a:pPr algn="l" fontAlgn="b"/>
                      <a:r>
                        <a:rPr lang="en-US" sz="1600" u="none" strike="noStrike">
                          <a:effectLst/>
                          <a:latin typeface="+mn-lt"/>
                        </a:rPr>
                        <a:t>Tuvalu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28321661"/>
                  </a:ext>
                </a:extLst>
              </a:tr>
              <a:tr h="0">
                <a:tc>
                  <a:txBody>
                    <a:bodyPr/>
                    <a:lstStyle/>
                    <a:p>
                      <a:pPr algn="l" fontAlgn="b"/>
                      <a:r>
                        <a:rPr lang="en-US" sz="1600" u="none" strike="noStrike">
                          <a:effectLst/>
                          <a:latin typeface="+mn-lt"/>
                        </a:rPr>
                        <a:t>Vanuatu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71007837"/>
                  </a:ext>
                </a:extLst>
              </a:tr>
              <a:tr h="0">
                <a:tc>
                  <a:txBody>
                    <a:bodyPr/>
                    <a:lstStyle/>
                    <a:p>
                      <a:pPr algn="l" fontAlgn="b"/>
                      <a:r>
                        <a:rPr lang="en-US" sz="1600" u="none" strike="noStrike" dirty="0">
                          <a:effectLst/>
                          <a:latin typeface="+mn-lt"/>
                        </a:rPr>
                        <a:t>Viet Nam</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47403261"/>
                  </a:ext>
                </a:extLst>
              </a:tr>
            </a:tbl>
          </a:graphicData>
        </a:graphic>
      </p:graphicFrame>
      <p:graphicFrame>
        <p:nvGraphicFramePr>
          <p:cNvPr id="10" name="Table 9">
            <a:extLst>
              <a:ext uri="{FF2B5EF4-FFF2-40B4-BE49-F238E27FC236}">
                <a16:creationId xmlns:a16="http://schemas.microsoft.com/office/drawing/2014/main" id="{FC77CD04-B07A-4846-95A0-395DED5BA912}"/>
              </a:ext>
            </a:extLst>
          </p:cNvPr>
          <p:cNvGraphicFramePr>
            <a:graphicFrameLocks noGrp="1"/>
          </p:cNvGraphicFramePr>
          <p:nvPr>
            <p:extLst>
              <p:ext uri="{D42A27DB-BD31-4B8C-83A1-F6EECF244321}">
                <p14:modId xmlns:p14="http://schemas.microsoft.com/office/powerpoint/2010/main" val="3415972034"/>
              </p:ext>
            </p:extLst>
          </p:nvPr>
        </p:nvGraphicFramePr>
        <p:xfrm>
          <a:off x="733273" y="1010644"/>
          <a:ext cx="4754880" cy="4966461"/>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5842121"/>
                  </a:ext>
                </a:extLst>
              </a:tr>
              <a:tr h="0">
                <a:tc>
                  <a:txBody>
                    <a:bodyPr/>
                    <a:lstStyle/>
                    <a:p>
                      <a:pPr algn="l" fontAlgn="b"/>
                      <a:r>
                        <a:rPr lang="en-US" sz="1600" u="none" strike="noStrike">
                          <a:effectLst/>
                          <a:latin typeface="+mn-lt"/>
                        </a:rPr>
                        <a:t>Afghanistan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60195762"/>
                  </a:ext>
                </a:extLst>
              </a:tr>
              <a:tr h="0">
                <a:tc>
                  <a:txBody>
                    <a:bodyPr/>
                    <a:lstStyle/>
                    <a:p>
                      <a:pPr algn="l" fontAlgn="b"/>
                      <a:r>
                        <a:rPr lang="en-US" sz="1600" u="none" strike="noStrike">
                          <a:effectLst/>
                          <a:latin typeface="+mn-lt"/>
                        </a:rPr>
                        <a:t>Bangladesh</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500166"/>
                  </a:ext>
                </a:extLst>
              </a:tr>
              <a:tr h="0">
                <a:tc>
                  <a:txBody>
                    <a:bodyPr/>
                    <a:lstStyle/>
                    <a:p>
                      <a:pPr algn="l" fontAlgn="b"/>
                      <a:r>
                        <a:rPr lang="en-US" sz="1600" u="none" strike="noStrike">
                          <a:effectLst/>
                          <a:latin typeface="+mn-lt"/>
                        </a:rPr>
                        <a:t>Bhutan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82907511"/>
                  </a:ext>
                </a:extLst>
              </a:tr>
              <a:tr h="0">
                <a:tc>
                  <a:txBody>
                    <a:bodyPr/>
                    <a:lstStyle/>
                    <a:p>
                      <a:pPr algn="l" fontAlgn="b"/>
                      <a:r>
                        <a:rPr lang="en-US" sz="1600" u="none" strike="noStrike">
                          <a:effectLst/>
                          <a:latin typeface="+mn-lt"/>
                        </a:rPr>
                        <a:t>Cambodia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43301159"/>
                  </a:ext>
                </a:extLst>
              </a:tr>
              <a:tr h="0">
                <a:tc>
                  <a:txBody>
                    <a:bodyPr/>
                    <a:lstStyle/>
                    <a:p>
                      <a:pPr algn="l" fontAlgn="b"/>
                      <a:r>
                        <a:rPr lang="en-US" sz="1600" u="none" strike="noStrike">
                          <a:effectLst/>
                          <a:latin typeface="+mn-lt"/>
                        </a:rPr>
                        <a:t>China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4217104"/>
                  </a:ext>
                </a:extLst>
              </a:tr>
              <a:tr h="0">
                <a:tc>
                  <a:txBody>
                    <a:bodyPr/>
                    <a:lstStyle/>
                    <a:p>
                      <a:pPr algn="l" fontAlgn="b"/>
                      <a:r>
                        <a:rPr lang="en-US" sz="1600" u="none" strike="noStrike" dirty="0">
                          <a:effectLst/>
                          <a:latin typeface="+mn-lt"/>
                        </a:rPr>
                        <a:t>Cook Islands</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0143955"/>
                  </a:ext>
                </a:extLst>
              </a:tr>
              <a:tr h="153387">
                <a:tc>
                  <a:txBody>
                    <a:bodyPr/>
                    <a:lstStyle/>
                    <a:p>
                      <a:pPr algn="l" fontAlgn="b"/>
                      <a:r>
                        <a:rPr lang="en-US" sz="1600" u="none" strike="noStrike" dirty="0">
                          <a:effectLst/>
                          <a:latin typeface="+mn-lt"/>
                        </a:rPr>
                        <a:t>DPR Korea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20450370"/>
                  </a:ext>
                </a:extLst>
              </a:tr>
              <a:tr h="0">
                <a:tc>
                  <a:txBody>
                    <a:bodyPr/>
                    <a:lstStyle/>
                    <a:p>
                      <a:pPr algn="l" fontAlgn="b"/>
                      <a:r>
                        <a:rPr lang="en-US" sz="1600" u="none" strike="noStrike">
                          <a:effectLst/>
                          <a:latin typeface="+mn-lt"/>
                        </a:rPr>
                        <a:t>Fiji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782422450"/>
                  </a:ext>
                </a:extLst>
              </a:tr>
              <a:tr h="0">
                <a:tc>
                  <a:txBody>
                    <a:bodyPr/>
                    <a:lstStyle/>
                    <a:p>
                      <a:pPr algn="l" fontAlgn="b"/>
                      <a:r>
                        <a:rPr lang="en-US" sz="1600" u="none" strike="noStrike">
                          <a:effectLst/>
                          <a:latin typeface="+mn-lt"/>
                        </a:rPr>
                        <a:t>India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7304053"/>
                  </a:ext>
                </a:extLst>
              </a:tr>
              <a:tr h="0">
                <a:tc>
                  <a:txBody>
                    <a:bodyPr/>
                    <a:lstStyle/>
                    <a:p>
                      <a:pPr algn="l" fontAlgn="b"/>
                      <a:r>
                        <a:rPr lang="en-US" sz="1600" u="none" strike="noStrike">
                          <a:effectLst/>
                          <a:latin typeface="+mn-lt"/>
                        </a:rPr>
                        <a:t>Indonesia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21835210"/>
                  </a:ext>
                </a:extLst>
              </a:tr>
              <a:tr h="0">
                <a:tc>
                  <a:txBody>
                    <a:bodyPr/>
                    <a:lstStyle/>
                    <a:p>
                      <a:pPr algn="l" fontAlgn="b"/>
                      <a:r>
                        <a:rPr lang="en-US" sz="1600" u="none" strike="noStrike">
                          <a:effectLst/>
                          <a:latin typeface="+mn-lt"/>
                        </a:rPr>
                        <a:t>Kiribati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64356478"/>
                  </a:ext>
                </a:extLst>
              </a:tr>
              <a:tr h="0">
                <a:tc>
                  <a:txBody>
                    <a:bodyPr/>
                    <a:lstStyle/>
                    <a:p>
                      <a:pPr algn="l" fontAlgn="b"/>
                      <a:r>
                        <a:rPr lang="en-US" sz="1600" u="none" strike="noStrike" dirty="0">
                          <a:effectLst/>
                          <a:latin typeface="+mn-lt"/>
                        </a:rPr>
                        <a:t>Lao PDR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76265229"/>
                  </a:ext>
                </a:extLst>
              </a:tr>
              <a:tr h="0">
                <a:tc>
                  <a:txBody>
                    <a:bodyPr/>
                    <a:lstStyle/>
                    <a:p>
                      <a:pPr algn="l" fontAlgn="b"/>
                      <a:r>
                        <a:rPr lang="en-US" sz="1600" u="none" strike="noStrike">
                          <a:effectLst/>
                          <a:latin typeface="+mn-lt"/>
                        </a:rPr>
                        <a:t>Malaysia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74531209"/>
                  </a:ext>
                </a:extLst>
              </a:tr>
              <a:tr h="0">
                <a:tc>
                  <a:txBody>
                    <a:bodyPr/>
                    <a:lstStyle/>
                    <a:p>
                      <a:pPr algn="l" fontAlgn="b"/>
                      <a:r>
                        <a:rPr lang="en-US" sz="1600" u="none" strike="noStrike" dirty="0">
                          <a:effectLst/>
                          <a:latin typeface="+mn-lt"/>
                        </a:rPr>
                        <a:t>Maldives</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57394746"/>
                  </a:ext>
                </a:extLst>
              </a:tr>
              <a:tr h="0">
                <a:tc>
                  <a:txBody>
                    <a:bodyPr/>
                    <a:lstStyle/>
                    <a:p>
                      <a:pPr algn="l" fontAlgn="b"/>
                      <a:r>
                        <a:rPr lang="en-US" sz="1600" u="none" strike="noStrike">
                          <a:effectLst/>
                          <a:latin typeface="+mn-lt"/>
                        </a:rPr>
                        <a:t>Marshall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44320809"/>
                  </a:ext>
                </a:extLst>
              </a:tr>
              <a:tr h="0">
                <a:tc>
                  <a:txBody>
                    <a:bodyPr/>
                    <a:lstStyle/>
                    <a:p>
                      <a:pPr algn="l" fontAlgn="b"/>
                      <a:r>
                        <a:rPr lang="en-US" sz="1600" u="none" strike="noStrike">
                          <a:effectLst/>
                          <a:latin typeface="+mn-lt"/>
                        </a:rPr>
                        <a:t>Micronesia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78156898"/>
                  </a:ext>
                </a:extLst>
              </a:tr>
              <a:tr h="0">
                <a:tc>
                  <a:txBody>
                    <a:bodyPr/>
                    <a:lstStyle/>
                    <a:p>
                      <a:pPr algn="l" fontAlgn="b"/>
                      <a:r>
                        <a:rPr lang="en-US" sz="1600" u="none" strike="noStrike">
                          <a:effectLst/>
                          <a:latin typeface="+mn-lt"/>
                        </a:rPr>
                        <a:t>Mongolia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95639794"/>
                  </a:ext>
                </a:extLst>
              </a:tr>
              <a:tr h="0">
                <a:tc>
                  <a:txBody>
                    <a:bodyPr/>
                    <a:lstStyle/>
                    <a:p>
                      <a:pPr algn="l" fontAlgn="b"/>
                      <a:r>
                        <a:rPr lang="en-US" sz="1600" u="none" strike="noStrike" dirty="0">
                          <a:effectLst/>
                          <a:latin typeface="+mn-lt"/>
                        </a:rPr>
                        <a:t>Myanmar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58519687"/>
                  </a:ext>
                </a:extLst>
              </a:tr>
            </a:tbl>
          </a:graphicData>
        </a:graphic>
      </p:graphicFrame>
    </p:spTree>
    <p:extLst>
      <p:ext uri="{BB962C8B-B14F-4D97-AF65-F5344CB8AC3E}">
        <p14:creationId xmlns:p14="http://schemas.microsoft.com/office/powerpoint/2010/main" val="421648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88207"/>
            <a:ext cx="11223172" cy="1143000"/>
          </a:xfrm>
        </p:spPr>
        <p:txBody>
          <a:bodyPr/>
          <a:lstStyle/>
          <a:p>
            <a:r>
              <a:rPr lang="en-GB" sz="3200" dirty="0"/>
              <a:t>Which countries had data for the 2022 JMP report?</a:t>
            </a:r>
          </a:p>
        </p:txBody>
      </p:sp>
      <p:sp>
        <p:nvSpPr>
          <p:cNvPr id="6" name="Slide Number Placeholder 3">
            <a:extLst>
              <a:ext uri="{FF2B5EF4-FFF2-40B4-BE49-F238E27FC236}">
                <a16:creationId xmlns:a16="http://schemas.microsoft.com/office/drawing/2014/main" id="{45A1070E-AEBD-487B-B889-8149C9975C3B}"/>
              </a:ext>
            </a:extLst>
          </p:cNvPr>
          <p:cNvSpPr>
            <a:spLocks noGrp="1"/>
          </p:cNvSpPr>
          <p:nvPr>
            <p:ph type="sldNum" sz="quarter" idx="12"/>
          </p:nvPr>
        </p:nvSpPr>
        <p:spPr/>
        <p:txBody>
          <a:bodyPr/>
          <a:lstStyle/>
          <a:p>
            <a:pPr>
              <a:defRPr/>
            </a:pPr>
            <a:fld id="{A73939FE-7BC6-42BD-B27E-1F76D60FE7C3}" type="slidenum">
              <a:rPr lang="en-GB" smtClean="0"/>
              <a:pPr>
                <a:defRPr/>
              </a:pPr>
              <a:t>9</a:t>
            </a:fld>
            <a:endParaRPr lang="en-GB"/>
          </a:p>
        </p:txBody>
      </p:sp>
      <p:graphicFrame>
        <p:nvGraphicFramePr>
          <p:cNvPr id="9" name="Table 8">
            <a:extLst>
              <a:ext uri="{FF2B5EF4-FFF2-40B4-BE49-F238E27FC236}">
                <a16:creationId xmlns:a16="http://schemas.microsoft.com/office/drawing/2014/main" id="{2CB61BF9-CC5F-498E-9B47-78089B4CD3A6}"/>
              </a:ext>
            </a:extLst>
          </p:cNvPr>
          <p:cNvGraphicFramePr>
            <a:graphicFrameLocks noGrp="1"/>
          </p:cNvGraphicFramePr>
          <p:nvPr>
            <p:extLst>
              <p:ext uri="{D42A27DB-BD31-4B8C-83A1-F6EECF244321}">
                <p14:modId xmlns:p14="http://schemas.microsoft.com/office/powerpoint/2010/main" val="3668513172"/>
              </p:ext>
            </p:extLst>
          </p:nvPr>
        </p:nvGraphicFramePr>
        <p:xfrm>
          <a:off x="6803571" y="1038640"/>
          <a:ext cx="4754880" cy="4717902"/>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5842121"/>
                  </a:ext>
                </a:extLst>
              </a:tr>
              <a:tr h="103631">
                <a:tc>
                  <a:txBody>
                    <a:bodyPr/>
                    <a:lstStyle/>
                    <a:p>
                      <a:pPr algn="l" fontAlgn="b"/>
                      <a:r>
                        <a:rPr lang="en-US" sz="1600" u="none" strike="noStrike">
                          <a:effectLst/>
                          <a:latin typeface="+mn-lt"/>
                        </a:rPr>
                        <a:t>Nauru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58796890"/>
                  </a:ext>
                </a:extLst>
              </a:tr>
              <a:tr h="0">
                <a:tc>
                  <a:txBody>
                    <a:bodyPr/>
                    <a:lstStyle/>
                    <a:p>
                      <a:pPr algn="l" fontAlgn="b"/>
                      <a:r>
                        <a:rPr lang="en-US" sz="1600" u="none" strike="noStrike" dirty="0">
                          <a:effectLst/>
                          <a:latin typeface="+mn-lt"/>
                        </a:rPr>
                        <a:t>Nepal</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68695121"/>
                  </a:ext>
                </a:extLst>
              </a:tr>
              <a:tr h="0">
                <a:tc>
                  <a:txBody>
                    <a:bodyPr/>
                    <a:lstStyle/>
                    <a:p>
                      <a:pPr algn="l" fontAlgn="b"/>
                      <a:r>
                        <a:rPr lang="en-US" sz="1600" u="none" strike="noStrike" dirty="0">
                          <a:effectLst/>
                          <a:latin typeface="+mn-lt"/>
                        </a:rPr>
                        <a:t>Niue</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858611015"/>
                  </a:ext>
                </a:extLst>
              </a:tr>
              <a:tr h="0">
                <a:tc>
                  <a:txBody>
                    <a:bodyPr/>
                    <a:lstStyle/>
                    <a:p>
                      <a:pPr algn="l" fontAlgn="b"/>
                      <a:r>
                        <a:rPr lang="en-US" sz="1600" u="none" strike="noStrike">
                          <a:effectLst/>
                          <a:latin typeface="+mn-lt"/>
                        </a:rPr>
                        <a:t>Pakistan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43989843"/>
                  </a:ext>
                </a:extLst>
              </a:tr>
              <a:tr h="0">
                <a:tc>
                  <a:txBody>
                    <a:bodyPr/>
                    <a:lstStyle/>
                    <a:p>
                      <a:pPr algn="l" fontAlgn="b"/>
                      <a:r>
                        <a:rPr lang="en-US" sz="1600" u="none" strike="noStrike">
                          <a:effectLst/>
                          <a:latin typeface="+mn-lt"/>
                        </a:rPr>
                        <a:t>Palau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46842167"/>
                  </a:ext>
                </a:extLst>
              </a:tr>
              <a:tr h="0">
                <a:tc>
                  <a:txBody>
                    <a:bodyPr/>
                    <a:lstStyle/>
                    <a:p>
                      <a:pPr algn="l" fontAlgn="b"/>
                      <a:r>
                        <a:rPr lang="en-US" sz="1600" u="none" strike="noStrike" dirty="0">
                          <a:effectLst/>
                          <a:latin typeface="+mn-lt"/>
                        </a:rPr>
                        <a:t>Papua New Guinea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658665280"/>
                  </a:ext>
                </a:extLst>
              </a:tr>
              <a:tr h="0">
                <a:tc>
                  <a:txBody>
                    <a:bodyPr/>
                    <a:lstStyle/>
                    <a:p>
                      <a:pPr algn="l" fontAlgn="b"/>
                      <a:r>
                        <a:rPr lang="en-US" sz="1600" u="none" strike="noStrike">
                          <a:effectLst/>
                          <a:latin typeface="+mn-lt"/>
                        </a:rPr>
                        <a:t>Philippines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60892125"/>
                  </a:ext>
                </a:extLst>
              </a:tr>
              <a:tr h="0">
                <a:tc>
                  <a:txBody>
                    <a:bodyPr/>
                    <a:lstStyle/>
                    <a:p>
                      <a:pPr algn="l" fontAlgn="b"/>
                      <a:r>
                        <a:rPr lang="en-US" sz="1600" u="none" strike="noStrike">
                          <a:effectLst/>
                          <a:latin typeface="+mn-lt"/>
                        </a:rPr>
                        <a:t>Samoa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40943133"/>
                  </a:ext>
                </a:extLst>
              </a:tr>
              <a:tr h="0">
                <a:tc>
                  <a:txBody>
                    <a:bodyPr/>
                    <a:lstStyle/>
                    <a:p>
                      <a:pPr algn="l" fontAlgn="b"/>
                      <a:r>
                        <a:rPr lang="en-US" sz="1600" u="none" strike="noStrike">
                          <a:effectLst/>
                          <a:latin typeface="+mn-lt"/>
                        </a:rPr>
                        <a:t>Solomon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474415094"/>
                  </a:ext>
                </a:extLst>
              </a:tr>
              <a:tr h="0">
                <a:tc>
                  <a:txBody>
                    <a:bodyPr/>
                    <a:lstStyle/>
                    <a:p>
                      <a:pPr algn="l" fontAlgn="b"/>
                      <a:r>
                        <a:rPr lang="en-US" sz="1600" u="none" strike="noStrike">
                          <a:effectLst/>
                          <a:latin typeface="+mn-lt"/>
                        </a:rPr>
                        <a:t>Sri Lanka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8807114"/>
                  </a:ext>
                </a:extLst>
              </a:tr>
              <a:tr h="0">
                <a:tc>
                  <a:txBody>
                    <a:bodyPr/>
                    <a:lstStyle/>
                    <a:p>
                      <a:pPr algn="l" fontAlgn="b"/>
                      <a:r>
                        <a:rPr lang="en-US" sz="1600" u="none" strike="noStrike">
                          <a:effectLst/>
                          <a:latin typeface="+mn-lt"/>
                        </a:rPr>
                        <a:t>Thailand</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79969730"/>
                  </a:ext>
                </a:extLst>
              </a:tr>
              <a:tr h="0">
                <a:tc>
                  <a:txBody>
                    <a:bodyPr/>
                    <a:lstStyle/>
                    <a:p>
                      <a:pPr algn="l" fontAlgn="b"/>
                      <a:r>
                        <a:rPr lang="en-US" sz="1600" u="none" strike="noStrike">
                          <a:effectLst/>
                          <a:latin typeface="+mn-lt"/>
                        </a:rPr>
                        <a:t>Timor-Leste</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316725696"/>
                  </a:ext>
                </a:extLst>
              </a:tr>
              <a:tr h="0">
                <a:tc>
                  <a:txBody>
                    <a:bodyPr/>
                    <a:lstStyle/>
                    <a:p>
                      <a:pPr algn="l" fontAlgn="b"/>
                      <a:r>
                        <a:rPr lang="en-US" sz="1600" u="none" strike="noStrike">
                          <a:effectLst/>
                          <a:latin typeface="+mn-lt"/>
                        </a:rPr>
                        <a:t>Tokelau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29611871"/>
                  </a:ext>
                </a:extLst>
              </a:tr>
              <a:tr h="0">
                <a:tc>
                  <a:txBody>
                    <a:bodyPr/>
                    <a:lstStyle/>
                    <a:p>
                      <a:pPr algn="l" fontAlgn="b"/>
                      <a:r>
                        <a:rPr lang="en-US" sz="1600" u="none" strike="noStrike">
                          <a:effectLst/>
                          <a:latin typeface="+mn-lt"/>
                        </a:rPr>
                        <a:t>Tonga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79520140"/>
                  </a:ext>
                </a:extLst>
              </a:tr>
              <a:tr h="0">
                <a:tc>
                  <a:txBody>
                    <a:bodyPr/>
                    <a:lstStyle/>
                    <a:p>
                      <a:pPr algn="l" fontAlgn="b"/>
                      <a:r>
                        <a:rPr lang="en-US" sz="1600" u="none" strike="noStrike">
                          <a:effectLst/>
                          <a:latin typeface="+mn-lt"/>
                        </a:rPr>
                        <a:t>Tuvalu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28321661"/>
                  </a:ext>
                </a:extLst>
              </a:tr>
              <a:tr h="0">
                <a:tc>
                  <a:txBody>
                    <a:bodyPr/>
                    <a:lstStyle/>
                    <a:p>
                      <a:pPr algn="l" fontAlgn="b"/>
                      <a:r>
                        <a:rPr lang="en-US" sz="1600" u="none" strike="noStrike">
                          <a:effectLst/>
                          <a:latin typeface="+mn-lt"/>
                        </a:rPr>
                        <a:t>Vanuatu</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71007837"/>
                  </a:ext>
                </a:extLst>
              </a:tr>
              <a:tr h="0">
                <a:tc>
                  <a:txBody>
                    <a:bodyPr/>
                    <a:lstStyle/>
                    <a:p>
                      <a:pPr algn="l" fontAlgn="b"/>
                      <a:r>
                        <a:rPr lang="en-US" sz="1600" u="none" strike="noStrike" dirty="0">
                          <a:effectLst/>
                          <a:latin typeface="+mn-lt"/>
                        </a:rPr>
                        <a:t>Viet Nam</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47403261"/>
                  </a:ext>
                </a:extLst>
              </a:tr>
            </a:tbl>
          </a:graphicData>
        </a:graphic>
      </p:graphicFrame>
      <p:graphicFrame>
        <p:nvGraphicFramePr>
          <p:cNvPr id="10" name="Table 9">
            <a:extLst>
              <a:ext uri="{FF2B5EF4-FFF2-40B4-BE49-F238E27FC236}">
                <a16:creationId xmlns:a16="http://schemas.microsoft.com/office/drawing/2014/main" id="{FC77CD04-B07A-4846-95A0-395DED5BA912}"/>
              </a:ext>
            </a:extLst>
          </p:cNvPr>
          <p:cNvGraphicFramePr>
            <a:graphicFrameLocks noGrp="1"/>
          </p:cNvGraphicFramePr>
          <p:nvPr>
            <p:extLst>
              <p:ext uri="{D42A27DB-BD31-4B8C-83A1-F6EECF244321}">
                <p14:modId xmlns:p14="http://schemas.microsoft.com/office/powerpoint/2010/main" val="2330942336"/>
              </p:ext>
            </p:extLst>
          </p:nvPr>
        </p:nvGraphicFramePr>
        <p:xfrm>
          <a:off x="733273" y="1010644"/>
          <a:ext cx="4754880" cy="4966461"/>
        </p:xfrm>
        <a:graphic>
          <a:graphicData uri="http://schemas.openxmlformats.org/drawingml/2006/table">
            <a:tbl>
              <a:tblPr>
                <a:tableStyleId>{5C22544A-7EE6-4342-B048-85BDC9FD1C3A}</a:tableStyleId>
              </a:tblPr>
              <a:tblGrid>
                <a:gridCol w="1737360">
                  <a:extLst>
                    <a:ext uri="{9D8B030D-6E8A-4147-A177-3AD203B41FA5}">
                      <a16:colId xmlns:a16="http://schemas.microsoft.com/office/drawing/2014/main" val="1507605496"/>
                    </a:ext>
                  </a:extLst>
                </a:gridCol>
                <a:gridCol w="1005840">
                  <a:extLst>
                    <a:ext uri="{9D8B030D-6E8A-4147-A177-3AD203B41FA5}">
                      <a16:colId xmlns:a16="http://schemas.microsoft.com/office/drawing/2014/main" val="3972356585"/>
                    </a:ext>
                  </a:extLst>
                </a:gridCol>
                <a:gridCol w="1005840">
                  <a:extLst>
                    <a:ext uri="{9D8B030D-6E8A-4147-A177-3AD203B41FA5}">
                      <a16:colId xmlns:a16="http://schemas.microsoft.com/office/drawing/2014/main" val="3531172905"/>
                    </a:ext>
                  </a:extLst>
                </a:gridCol>
                <a:gridCol w="1005840">
                  <a:extLst>
                    <a:ext uri="{9D8B030D-6E8A-4147-A177-3AD203B41FA5}">
                      <a16:colId xmlns:a16="http://schemas.microsoft.com/office/drawing/2014/main" val="3963639273"/>
                    </a:ext>
                  </a:extLst>
                </a:gridCol>
              </a:tblGrid>
              <a:tr h="0">
                <a:tc>
                  <a:txBody>
                    <a:bodyPr/>
                    <a:lstStyle/>
                    <a:p>
                      <a:pPr algn="l" fontAlgn="b"/>
                      <a:r>
                        <a:rPr lang="en-US" sz="1600" b="1" u="none" strike="noStrike" dirty="0">
                          <a:effectLst/>
                          <a:latin typeface="+mn-lt"/>
                        </a:rPr>
                        <a:t>Country</a:t>
                      </a:r>
                      <a:endParaRPr lang="en-US" sz="1600" b="1" i="0" u="none" strike="noStrike" dirty="0">
                        <a:solidFill>
                          <a:srgbClr val="000000"/>
                        </a:solidFill>
                        <a:effectLst/>
                        <a:latin typeface="+mn-lt"/>
                      </a:endParaRPr>
                    </a:p>
                  </a:txBody>
                  <a:tcPr marL="4719" marR="4719" marT="471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u="none" strike="noStrike" dirty="0">
                          <a:solidFill>
                            <a:schemeClr val="bg1"/>
                          </a:solidFill>
                          <a:effectLst/>
                          <a:latin typeface="+mn-lt"/>
                        </a:rPr>
                        <a:t>Basic </a:t>
                      </a:r>
                    </a:p>
                    <a:p>
                      <a:pPr algn="ctr" fontAlgn="b"/>
                      <a:r>
                        <a:rPr lang="en-US" sz="1600" b="1" u="none" strike="noStrike" dirty="0">
                          <a:solidFill>
                            <a:schemeClr val="bg1"/>
                          </a:solidFill>
                          <a:effectLst/>
                          <a:latin typeface="+mn-lt"/>
                        </a:rPr>
                        <a:t>Water</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latin typeface="+mn-lt"/>
                        </a:rPr>
                        <a:t>Basic Sanitation</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600" b="1" u="none" strike="noStrike" dirty="0">
                          <a:solidFill>
                            <a:schemeClr val="bg1"/>
                          </a:solidFill>
                          <a:effectLst/>
                          <a:latin typeface="+mn-lt"/>
                        </a:rPr>
                        <a:t>Basic Hygiene</a:t>
                      </a:r>
                      <a:endParaRPr lang="en-US" sz="1600" b="1" i="0" u="none" strike="noStrike" dirty="0">
                        <a:solidFill>
                          <a:schemeClr val="bg1"/>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5842121"/>
                  </a:ext>
                </a:extLst>
              </a:tr>
              <a:tr h="0">
                <a:tc>
                  <a:txBody>
                    <a:bodyPr/>
                    <a:lstStyle/>
                    <a:p>
                      <a:pPr algn="l" fontAlgn="b"/>
                      <a:r>
                        <a:rPr lang="en-US" sz="1600" u="none" strike="noStrike">
                          <a:effectLst/>
                          <a:latin typeface="+mn-lt"/>
                        </a:rPr>
                        <a:t>Afghanistan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highlight>
                          <a:srgbClr val="FCB316"/>
                        </a:highligh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960195762"/>
                  </a:ext>
                </a:extLst>
              </a:tr>
              <a:tr h="0">
                <a:tc>
                  <a:txBody>
                    <a:bodyPr/>
                    <a:lstStyle/>
                    <a:p>
                      <a:pPr algn="l" fontAlgn="b"/>
                      <a:r>
                        <a:rPr lang="en-US" sz="1600" u="none" strike="noStrike">
                          <a:effectLst/>
                          <a:latin typeface="+mn-lt"/>
                        </a:rPr>
                        <a:t>Bangladesh</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7500166"/>
                  </a:ext>
                </a:extLst>
              </a:tr>
              <a:tr h="0">
                <a:tc>
                  <a:txBody>
                    <a:bodyPr/>
                    <a:lstStyle/>
                    <a:p>
                      <a:pPr algn="l" fontAlgn="b"/>
                      <a:r>
                        <a:rPr lang="en-US" sz="1600" u="none" strike="noStrike">
                          <a:effectLst/>
                          <a:latin typeface="+mn-lt"/>
                        </a:rPr>
                        <a:t>Bhutan</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82907511"/>
                  </a:ext>
                </a:extLst>
              </a:tr>
              <a:tr h="0">
                <a:tc>
                  <a:txBody>
                    <a:bodyPr/>
                    <a:lstStyle/>
                    <a:p>
                      <a:pPr algn="l" fontAlgn="b"/>
                      <a:r>
                        <a:rPr lang="en-US" sz="1600" u="none" strike="noStrike">
                          <a:effectLst/>
                          <a:latin typeface="+mn-lt"/>
                        </a:rPr>
                        <a:t>Cambodia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43301159"/>
                  </a:ext>
                </a:extLst>
              </a:tr>
              <a:tr h="0">
                <a:tc>
                  <a:txBody>
                    <a:bodyPr/>
                    <a:lstStyle/>
                    <a:p>
                      <a:pPr algn="l" fontAlgn="b"/>
                      <a:r>
                        <a:rPr lang="en-US" sz="1600" u="none" strike="noStrike">
                          <a:effectLst/>
                          <a:latin typeface="+mn-lt"/>
                        </a:rPr>
                        <a:t>China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4217104"/>
                  </a:ext>
                </a:extLst>
              </a:tr>
              <a:tr h="0">
                <a:tc>
                  <a:txBody>
                    <a:bodyPr/>
                    <a:lstStyle/>
                    <a:p>
                      <a:pPr algn="l" fontAlgn="b"/>
                      <a:r>
                        <a:rPr lang="en-US" sz="1600" u="none" strike="noStrike" dirty="0">
                          <a:effectLst/>
                          <a:latin typeface="+mn-lt"/>
                        </a:rPr>
                        <a:t>Cook Islands</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420143955"/>
                  </a:ext>
                </a:extLst>
              </a:tr>
              <a:tr h="153387">
                <a:tc>
                  <a:txBody>
                    <a:bodyPr/>
                    <a:lstStyle/>
                    <a:p>
                      <a:pPr algn="l" fontAlgn="b"/>
                      <a:r>
                        <a:rPr lang="en-US" sz="1600" u="none" strike="noStrike" dirty="0">
                          <a:effectLst/>
                          <a:latin typeface="+mn-lt"/>
                        </a:rPr>
                        <a:t>DPR Korea</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20450370"/>
                  </a:ext>
                </a:extLst>
              </a:tr>
              <a:tr h="0">
                <a:tc>
                  <a:txBody>
                    <a:bodyPr/>
                    <a:lstStyle/>
                    <a:p>
                      <a:pPr algn="l" fontAlgn="b"/>
                      <a:r>
                        <a:rPr lang="en-US" sz="1600" u="none" strike="noStrike">
                          <a:effectLst/>
                          <a:latin typeface="+mn-lt"/>
                        </a:rPr>
                        <a:t>Fiji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782422450"/>
                  </a:ext>
                </a:extLst>
              </a:tr>
              <a:tr h="0">
                <a:tc>
                  <a:txBody>
                    <a:bodyPr/>
                    <a:lstStyle/>
                    <a:p>
                      <a:pPr algn="l" fontAlgn="b"/>
                      <a:r>
                        <a:rPr lang="en-US" sz="1600" u="none" strike="noStrike">
                          <a:effectLst/>
                          <a:latin typeface="+mn-lt"/>
                        </a:rPr>
                        <a:t>India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547304053"/>
                  </a:ext>
                </a:extLst>
              </a:tr>
              <a:tr h="0">
                <a:tc>
                  <a:txBody>
                    <a:bodyPr/>
                    <a:lstStyle/>
                    <a:p>
                      <a:pPr algn="l" fontAlgn="b"/>
                      <a:r>
                        <a:rPr lang="en-US" sz="1600" u="none" strike="noStrike">
                          <a:effectLst/>
                          <a:latin typeface="+mn-lt"/>
                        </a:rPr>
                        <a:t>Indonesia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821835210"/>
                  </a:ext>
                </a:extLst>
              </a:tr>
              <a:tr h="0">
                <a:tc>
                  <a:txBody>
                    <a:bodyPr/>
                    <a:lstStyle/>
                    <a:p>
                      <a:pPr algn="l" fontAlgn="b"/>
                      <a:r>
                        <a:rPr lang="en-US" sz="1600" u="none" strike="noStrike">
                          <a:effectLst/>
                          <a:latin typeface="+mn-lt"/>
                        </a:rPr>
                        <a:t>Kiribati</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64356478"/>
                  </a:ext>
                </a:extLst>
              </a:tr>
              <a:tr h="0">
                <a:tc>
                  <a:txBody>
                    <a:bodyPr/>
                    <a:lstStyle/>
                    <a:p>
                      <a:pPr algn="l" fontAlgn="b"/>
                      <a:r>
                        <a:rPr lang="en-US" sz="1600" u="none" strike="noStrike" dirty="0">
                          <a:effectLst/>
                          <a:latin typeface="+mn-lt"/>
                        </a:rPr>
                        <a:t>Lao PDR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476265229"/>
                  </a:ext>
                </a:extLst>
              </a:tr>
              <a:tr h="0">
                <a:tc>
                  <a:txBody>
                    <a:bodyPr/>
                    <a:lstStyle/>
                    <a:p>
                      <a:pPr algn="l" fontAlgn="b"/>
                      <a:r>
                        <a:rPr lang="en-US" sz="1600" u="none" strike="noStrike">
                          <a:effectLst/>
                          <a:latin typeface="+mn-lt"/>
                        </a:rPr>
                        <a:t>Malaysia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074531209"/>
                  </a:ext>
                </a:extLst>
              </a:tr>
              <a:tr h="0">
                <a:tc>
                  <a:txBody>
                    <a:bodyPr/>
                    <a:lstStyle/>
                    <a:p>
                      <a:pPr algn="l" fontAlgn="b"/>
                      <a:r>
                        <a:rPr lang="en-US" sz="1600" u="none" strike="noStrike" dirty="0">
                          <a:effectLst/>
                          <a:latin typeface="+mn-lt"/>
                        </a:rPr>
                        <a:t>Maldives</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57394746"/>
                  </a:ext>
                </a:extLst>
              </a:tr>
              <a:tr h="0">
                <a:tc>
                  <a:txBody>
                    <a:bodyPr/>
                    <a:lstStyle/>
                    <a:p>
                      <a:pPr algn="l" fontAlgn="b"/>
                      <a:r>
                        <a:rPr lang="en-US" sz="1600" u="none" strike="noStrike">
                          <a:effectLst/>
                          <a:latin typeface="+mn-lt"/>
                        </a:rPr>
                        <a:t>Marshall Islands</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844320809"/>
                  </a:ext>
                </a:extLst>
              </a:tr>
              <a:tr h="0">
                <a:tc>
                  <a:txBody>
                    <a:bodyPr/>
                    <a:lstStyle/>
                    <a:p>
                      <a:pPr algn="l" fontAlgn="b"/>
                      <a:r>
                        <a:rPr lang="en-US" sz="1600" u="none" strike="noStrike">
                          <a:effectLst/>
                          <a:latin typeface="+mn-lt"/>
                        </a:rPr>
                        <a:t>Micronesia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78156898"/>
                  </a:ext>
                </a:extLst>
              </a:tr>
              <a:tr h="0">
                <a:tc>
                  <a:txBody>
                    <a:bodyPr/>
                    <a:lstStyle/>
                    <a:p>
                      <a:pPr algn="l" fontAlgn="b"/>
                      <a:r>
                        <a:rPr lang="en-US" sz="1600" u="none" strike="noStrike">
                          <a:effectLst/>
                          <a:latin typeface="+mn-lt"/>
                        </a:rPr>
                        <a:t>Mongolia</a:t>
                      </a:r>
                      <a:endParaRPr lang="en-US" sz="1600" b="0" i="0" u="none" strike="noStrike">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8BA6A"/>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895639794"/>
                  </a:ext>
                </a:extLst>
              </a:tr>
              <a:tr h="0">
                <a:tc>
                  <a:txBody>
                    <a:bodyPr/>
                    <a:lstStyle/>
                    <a:p>
                      <a:pPr algn="l" fontAlgn="b"/>
                      <a:r>
                        <a:rPr lang="en-US" sz="1600" u="none" strike="noStrike" dirty="0">
                          <a:effectLst/>
                          <a:latin typeface="+mn-lt"/>
                        </a:rPr>
                        <a:t>Myanmar</a:t>
                      </a:r>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600" b="0" i="0" u="none" strike="noStrike" dirty="0">
                        <a:solidFill>
                          <a:srgbClr val="000000"/>
                        </a:solidFill>
                        <a:effectLst/>
                        <a:latin typeface="+mn-lt"/>
                      </a:endParaRPr>
                    </a:p>
                  </a:txBody>
                  <a:tcPr marL="4719" marR="4719" marT="471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258519687"/>
                  </a:ext>
                </a:extLst>
              </a:tr>
            </a:tbl>
          </a:graphicData>
        </a:graphic>
      </p:graphicFrame>
    </p:spTree>
    <p:extLst>
      <p:ext uri="{BB962C8B-B14F-4D97-AF65-F5344CB8AC3E}">
        <p14:creationId xmlns:p14="http://schemas.microsoft.com/office/powerpoint/2010/main" val="3974687732"/>
      </p:ext>
    </p:extLst>
  </p:cSld>
  <p:clrMapOvr>
    <a:masterClrMapping/>
  </p:clrMapOvr>
</p:sld>
</file>

<file path=ppt/theme/theme1.xml><?xml version="1.0" encoding="utf-8"?>
<a:theme xmlns:a="http://schemas.openxmlformats.org/drawingml/2006/main" name="2_Office Theme">
  <a:themeElements>
    <a:clrScheme name="JMP palette">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0288D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42608</TotalTime>
  <Words>2249</Words>
  <Application>Microsoft Office PowerPoint</Application>
  <PresentationFormat>Widescreen</PresentationFormat>
  <Paragraphs>274</Paragraphs>
  <Slides>26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SimSun</vt:lpstr>
      <vt:lpstr>Arial</vt:lpstr>
      <vt:lpstr>Avenir Next LT Pro</vt:lpstr>
      <vt:lpstr>Avenir Next LT Pro Light</vt:lpstr>
      <vt:lpstr>Calibri</vt:lpstr>
      <vt:lpstr>Calibri Light</vt:lpstr>
      <vt:lpstr>Gill Sans Infant MT</vt:lpstr>
      <vt:lpstr>Open Sans</vt:lpstr>
      <vt:lpstr>Times New Roman</vt:lpstr>
      <vt:lpstr>2_Office Theme</vt:lpstr>
      <vt:lpstr>Custom Design</vt:lpstr>
      <vt:lpstr>1_Custom Design</vt:lpstr>
      <vt:lpstr>PowerPoint Presentation</vt:lpstr>
      <vt:lpstr>Outline</vt:lpstr>
      <vt:lpstr>PowerPoint Presentation</vt:lpstr>
      <vt:lpstr>PowerPoint Presentation</vt:lpstr>
      <vt:lpstr>PowerPoint Presentation</vt:lpstr>
      <vt:lpstr> How are WASH in schools data collected in your country?   EMIS (annual census of all schools) Survey (not all schools, not annual) Other I don’t know</vt:lpstr>
      <vt:lpstr>JMP Country Consultation on WinS</vt:lpstr>
      <vt:lpstr>Which countries had data for the baseline JMP report in 2018?  (as presented at the 6th WinS ILE in Myanmar in 2017)</vt:lpstr>
      <vt:lpstr>Which countries had data for the 2022 JMP report?</vt:lpstr>
      <vt:lpstr>Example: Constructing a drinking water service ladder</vt:lpstr>
      <vt:lpstr>Basic drinking water in schools (2021)</vt:lpstr>
      <vt:lpstr>Example: Constructing a sanitation service ladder</vt:lpstr>
      <vt:lpstr>Basic sanitation in schools (2021)</vt:lpstr>
      <vt:lpstr>Example: Constructing a hygiene service ladder</vt:lpstr>
      <vt:lpstr>Basic hygiene in schools (2021)</vt:lpstr>
      <vt:lpstr> Of the countries that don’t already have &gt;99% coverage, how many do you think are on track to meet the SDGs?   All countries Most countries A few countries No countries</vt:lpstr>
      <vt:lpstr>PowerPoint Presentation</vt:lpstr>
      <vt:lpstr>Disaggregated data reveal disparities between urban and rural and school levels</vt:lpstr>
      <vt:lpstr>JMP service ladders for WASH in schools</vt:lpstr>
      <vt:lpstr>PowerPoint Presentation</vt:lpstr>
      <vt:lpstr>PowerPoint Presentation</vt:lpstr>
      <vt:lpstr>PowerPoint Presentation</vt:lpstr>
      <vt:lpstr> What other indicators (beyond basic service) do you think should be monitored?   [Please enter your response in the chatbox]</vt:lpstr>
      <vt:lpstr>See the data used for national estimates here: washdata.org/data/downloads (now in multiple languages!)</vt:lpstr>
      <vt:lpstr>PowerPoint Presentation</vt:lpstr>
      <vt:lpstr>PowerPoint Presentation</vt:lpstr>
    </vt:vector>
  </TitlesOfParts>
  <Company>Fort Lewis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SDG Harmonized WinS Indicators &amp; Questions</dc:title>
  <dc:creator>Chatterley, Christie</dc:creator>
  <cp:lastModifiedBy>Chatterley, Christie</cp:lastModifiedBy>
  <cp:revision>570</cp:revision>
  <dcterms:created xsi:type="dcterms:W3CDTF">2017-05-02T19:32:08Z</dcterms:created>
  <dcterms:modified xsi:type="dcterms:W3CDTF">2022-08-30T19:09:39Z</dcterms:modified>
</cp:coreProperties>
</file>