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1"/>
    <p:sldMasterId id="2147483681" r:id="rId2"/>
    <p:sldMasterId id="2147483734" r:id="rId3"/>
    <p:sldMasterId id="2147483749" r:id="rId4"/>
    <p:sldMasterId id="2147483783" r:id="rId5"/>
    <p:sldMasterId id="2147483795" r:id="rId6"/>
  </p:sldMasterIdLst>
  <p:notesMasterIdLst>
    <p:notesMasterId r:id="rId39"/>
  </p:notesMasterIdLst>
  <p:sldIdLst>
    <p:sldId id="1165" r:id="rId7"/>
    <p:sldId id="841" r:id="rId8"/>
    <p:sldId id="840" r:id="rId9"/>
    <p:sldId id="842" r:id="rId10"/>
    <p:sldId id="1104" r:id="rId11"/>
    <p:sldId id="1150" r:id="rId12"/>
    <p:sldId id="1094" r:id="rId13"/>
    <p:sldId id="1118" r:id="rId14"/>
    <p:sldId id="267" r:id="rId15"/>
    <p:sldId id="1120" r:id="rId16"/>
    <p:sldId id="1121" r:id="rId17"/>
    <p:sldId id="414" r:id="rId18"/>
    <p:sldId id="268" r:id="rId19"/>
    <p:sldId id="415" r:id="rId20"/>
    <p:sldId id="845" r:id="rId21"/>
    <p:sldId id="1127" r:id="rId22"/>
    <p:sldId id="1128" r:id="rId23"/>
    <p:sldId id="1154" r:id="rId24"/>
    <p:sldId id="1155" r:id="rId25"/>
    <p:sldId id="1119" r:id="rId26"/>
    <p:sldId id="1122" r:id="rId27"/>
    <p:sldId id="1129" r:id="rId28"/>
    <p:sldId id="260" r:id="rId29"/>
    <p:sldId id="1168" r:id="rId30"/>
    <p:sldId id="850" r:id="rId31"/>
    <p:sldId id="1130" r:id="rId32"/>
    <p:sldId id="1153" r:id="rId33"/>
    <p:sldId id="538" r:id="rId34"/>
    <p:sldId id="1166" r:id="rId35"/>
    <p:sldId id="1173" r:id="rId36"/>
    <p:sldId id="1161" r:id="rId37"/>
    <p:sldId id="1169" r:id="rId38"/>
  </p:sldIdLst>
  <p:sldSz cx="12192000" cy="6858000"/>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 Awad" initials="CA" lastIdx="1" clrIdx="1">
    <p:extLst>
      <p:ext uri="{19B8F6BF-5375-455C-9EA6-DF929625EA0E}">
        <p15:presenceInfo xmlns:p15="http://schemas.microsoft.com/office/powerpoint/2012/main" userId="S-1-5-21-889838981-920820592-1903951286-2373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172"/>
    <a:srgbClr val="FF0066"/>
    <a:srgbClr val="D40F14"/>
    <a:srgbClr val="DEDFE4"/>
    <a:srgbClr val="21BEC6"/>
    <a:srgbClr val="EFF8F7"/>
    <a:srgbClr val="12456F"/>
    <a:srgbClr val="33CCCC"/>
    <a:srgbClr val="7CA9E0"/>
    <a:srgbClr val="1636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5" autoAdjust="0"/>
    <p:restoredTop sz="93883" autoAdjust="0"/>
  </p:normalViewPr>
  <p:slideViewPr>
    <p:cSldViewPr snapToGrid="0">
      <p:cViewPr varScale="1">
        <p:scale>
          <a:sx n="65" d="100"/>
          <a:sy n="65" d="100"/>
        </p:scale>
        <p:origin x="720" y="48"/>
      </p:cViewPr>
      <p:guideLst>
        <p:guide orient="horz" pos="2160"/>
        <p:guide pos="3840"/>
      </p:guideLst>
    </p:cSldViewPr>
  </p:slideViewPr>
  <p:notesTextViewPr>
    <p:cViewPr>
      <p:scale>
        <a:sx n="3" d="2"/>
        <a:sy n="3" d="2"/>
      </p:scale>
      <p:origin x="0" y="0"/>
    </p:cViewPr>
  </p:notesTextViewPr>
  <p:sorterViewPr>
    <p:cViewPr>
      <p:scale>
        <a:sx n="60" d="100"/>
        <a:sy n="60" d="100"/>
      </p:scale>
      <p:origin x="0" y="-979"/>
    </p:cViewPr>
  </p:sorterViewPr>
  <p:notesViewPr>
    <p:cSldViewPr snapToGrid="0">
      <p:cViewPr varScale="1">
        <p:scale>
          <a:sx n="64" d="100"/>
          <a:sy n="64" d="100"/>
        </p:scale>
        <p:origin x="3115"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0" Type="http://schemas.openxmlformats.org/officeDocument/2006/relationships/slide" Target="slides/slide14.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836560-45CA-4F4B-8D80-1EAC7B95C824}" type="datetimeFigureOut">
              <a:rPr lang="en-US" smtClean="0"/>
              <a:t>3/14/2023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Modifier les styles du texte maître</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024919-068E-49F4-A398-979F7784A2F4}" type="slidenum">
              <a:rPr lang="en-US" smtClean="0"/>
              <a:t>‹N°›</a:t>
            </a:fld>
            <a:endParaRPr lang="en-US"/>
          </a:p>
        </p:txBody>
      </p:sp>
    </p:spTree>
    <p:extLst>
      <p:ext uri="{BB962C8B-B14F-4D97-AF65-F5344CB8AC3E}">
        <p14:creationId xmlns:p14="http://schemas.microsoft.com/office/powerpoint/2010/main" val="4227593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Les </a:t>
            </a:r>
            <a:r>
              <a:rPr lang="en-US" baseline="0" dirty="0"/>
              <a:t>échelles du JMP se concentrent sur les progrès vers un niveau de base d'eau potable, d'assainissement et de services d'hygiène dans les écoles, qui est l'indicateur utilisé pour le suivi des ODD.</a:t>
            </a:r>
          </a:p>
          <a:p>
            <a:pPr marL="171450" indent="-171450">
              <a:buFont typeface="Arial" panose="020B0604020202020204" pitchFamily="34" charset="0"/>
              <a:buChar char="•"/>
            </a:pPr>
            <a:r>
              <a:rPr lang="en-US" baseline="0" dirty="0"/>
              <a:t>Approuvé par un groupe d'experts représentant plusieurs régions et organisations, dont l'UNESCO-ISU.</a:t>
            </a:r>
          </a:p>
        </p:txBody>
      </p:sp>
      <p:sp>
        <p:nvSpPr>
          <p:cNvPr id="4" name="Slide Number Placeholder 3"/>
          <p:cNvSpPr>
            <a:spLocks noGrp="1"/>
          </p:cNvSpPr>
          <p:nvPr>
            <p:ph type="sldNum" sz="quarter" idx="10"/>
          </p:nvPr>
        </p:nvSpPr>
        <p:spPr/>
        <p:txBody>
          <a:bodyPr/>
          <a:lstStyle/>
          <a:p>
            <a:fld id="{F8024919-068E-49F4-A398-979F7784A2F4}" type="slidenum">
              <a:rPr lang="en-US" smtClean="0"/>
              <a:t>5</a:t>
            </a:fld>
            <a:endParaRPr lang="en-US"/>
          </a:p>
        </p:txBody>
      </p:sp>
    </p:spTree>
    <p:extLst>
      <p:ext uri="{BB962C8B-B14F-4D97-AF65-F5344CB8AC3E}">
        <p14:creationId xmlns:p14="http://schemas.microsoft.com/office/powerpoint/2010/main" val="1418368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024919-068E-49F4-A398-979F7784A2F4}" type="slidenum">
              <a:rPr lang="en-US" smtClean="0"/>
              <a:t>15</a:t>
            </a:fld>
            <a:endParaRPr lang="en-US"/>
          </a:p>
        </p:txBody>
      </p:sp>
    </p:spTree>
    <p:extLst>
      <p:ext uri="{BB962C8B-B14F-4D97-AF65-F5344CB8AC3E}">
        <p14:creationId xmlns:p14="http://schemas.microsoft.com/office/powerpoint/2010/main" val="4017174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Passez au fichier Excel et parcourez-le.</a:t>
            </a:r>
          </a:p>
        </p:txBody>
      </p:sp>
      <p:sp>
        <p:nvSpPr>
          <p:cNvPr id="4" name="Slide Number Placeholder 3"/>
          <p:cNvSpPr>
            <a:spLocks noGrp="1"/>
          </p:cNvSpPr>
          <p:nvPr>
            <p:ph type="sldNum" sz="quarter" idx="5"/>
          </p:nvPr>
        </p:nvSpPr>
        <p:spPr/>
        <p:txBody>
          <a:bodyPr/>
          <a:lstStyle/>
          <a:p>
            <a:fld id="{F8024919-068E-49F4-A398-979F7784A2F4}" type="slidenum">
              <a:rPr lang="en-US" smtClean="0"/>
              <a:t>16</a:t>
            </a:fld>
            <a:endParaRPr lang="en-US"/>
          </a:p>
        </p:txBody>
      </p:sp>
    </p:spTree>
    <p:extLst>
      <p:ext uri="{BB962C8B-B14F-4D97-AF65-F5344CB8AC3E}">
        <p14:creationId xmlns:p14="http://schemas.microsoft.com/office/powerpoint/2010/main" val="1432253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Ajouter des instantanés, des événements secondaires, ajouter à la page ILE. Code QR à l'écran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De jolies URL ?</a:t>
            </a:r>
          </a:p>
          <a:p>
            <a:pPr marL="0" indent="0">
              <a:buFont typeface="Arial" panose="020B0604020202020204" pitchFamily="34" charset="0"/>
              <a:buNone/>
            </a:pPr>
            <a:r>
              <a:rPr lang="en-US" baseline="0" dirty="0"/>
              <a:t>https://washdata.org/report/jmp-core-questions-monitoring-wash-schools-2018</a:t>
            </a:r>
          </a:p>
          <a:p>
            <a:pPr marL="0" indent="0">
              <a:buFont typeface="Arial" panose="020B0604020202020204" pitchFamily="34" charset="0"/>
              <a:buNone/>
            </a:pPr>
            <a:r>
              <a:rPr lang="en-US" baseline="0" dirty="0"/>
              <a:t>https://washdata.org/report/unicef-2020-guidance-monitoring-mhh-v1</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EE0076-A2B6-457E-8F3E-7DAD46FA07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7231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80EE0076-A2B6-457E-8F3E-7DAD46FA0778}" type="slidenum">
              <a:rPr lang="en-GB" smtClean="0"/>
              <a:t>21</a:t>
            </a:fld>
            <a:endParaRPr lang="en-GB"/>
          </a:p>
        </p:txBody>
      </p:sp>
    </p:spTree>
    <p:extLst>
      <p:ext uri="{BB962C8B-B14F-4D97-AF65-F5344CB8AC3E}">
        <p14:creationId xmlns:p14="http://schemas.microsoft.com/office/powerpoint/2010/main" val="3845845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sur les dénominateurs</a:t>
            </a:r>
          </a:p>
        </p:txBody>
      </p:sp>
      <p:sp>
        <p:nvSpPr>
          <p:cNvPr id="4" name="Slide Number Placeholder 3"/>
          <p:cNvSpPr>
            <a:spLocks noGrp="1"/>
          </p:cNvSpPr>
          <p:nvPr>
            <p:ph type="sldNum" sz="quarter" idx="5"/>
          </p:nvPr>
        </p:nvSpPr>
        <p:spPr/>
        <p:txBody>
          <a:bodyPr/>
          <a:lstStyle/>
          <a:p>
            <a:fld id="{F8024919-068E-49F4-A398-979F7784A2F4}" type="slidenum">
              <a:rPr lang="en-US" smtClean="0"/>
              <a:t>23</a:t>
            </a:fld>
            <a:endParaRPr lang="en-US"/>
          </a:p>
        </p:txBody>
      </p:sp>
    </p:spTree>
    <p:extLst>
      <p:ext uri="{BB962C8B-B14F-4D97-AF65-F5344CB8AC3E}">
        <p14:creationId xmlns:p14="http://schemas.microsoft.com/office/powerpoint/2010/main" val="851883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Ajouter des instantanés, des événements secondaires, ajouter à la page ILE. Code QR à l'écran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Jolies URL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https://washdata.org/report/jmp-2022-wins-data-update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https://washdata.org/report/unicef-2020-guidance-monitoring-mhh-v1</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EE0076-A2B6-457E-8F3E-7DAD46FA07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5064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Non seulement dans le questionnaire, mais aussi analysés et rapportés, y compris aux niveaux local et mondial.</a:t>
            </a:r>
          </a:p>
        </p:txBody>
      </p:sp>
      <p:sp>
        <p:nvSpPr>
          <p:cNvPr id="4" name="Slide Number Placeholder 3"/>
          <p:cNvSpPr>
            <a:spLocks noGrp="1"/>
          </p:cNvSpPr>
          <p:nvPr>
            <p:ph type="sldNum" sz="quarter" idx="10"/>
          </p:nvPr>
        </p:nvSpPr>
        <p:spPr/>
        <p:txBody>
          <a:bodyPr/>
          <a:lstStyle/>
          <a:p>
            <a:pPr>
              <a:defRPr/>
            </a:pPr>
            <a:fld id="{80EE0076-A2B6-457E-8F3E-7DAD46FA0778}" type="slidenum">
              <a:rPr lang="en-GB" smtClean="0"/>
              <a:t>28</a:t>
            </a:fld>
            <a:endParaRPr lang="en-GB"/>
          </a:p>
        </p:txBody>
      </p:sp>
    </p:spTree>
    <p:extLst>
      <p:ext uri="{BB962C8B-B14F-4D97-AF65-F5344CB8AC3E}">
        <p14:creationId xmlns:p14="http://schemas.microsoft.com/office/powerpoint/2010/main" val="588334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6 pays (sur 24) ont été en mesure de rendre compte des trois éléments des services de base.</a:t>
            </a:r>
          </a:p>
        </p:txBody>
      </p:sp>
      <p:sp>
        <p:nvSpPr>
          <p:cNvPr id="4" name="Slide Number Placeholder 3"/>
          <p:cNvSpPr>
            <a:spLocks noGrp="1"/>
          </p:cNvSpPr>
          <p:nvPr>
            <p:ph type="sldNum" sz="quarter" idx="10"/>
          </p:nvPr>
        </p:nvSpPr>
        <p:spPr/>
        <p:txBody>
          <a:bodyPr/>
          <a:lstStyle/>
          <a:p>
            <a:pPr>
              <a:defRPr/>
            </a:pPr>
            <a:fld id="{80EE0076-A2B6-457E-8F3E-7DAD46FA0778}" type="slidenum">
              <a:rPr lang="en-GB" smtClean="0"/>
              <a:t>7</a:t>
            </a:fld>
            <a:endParaRPr lang="en-GB"/>
          </a:p>
        </p:txBody>
      </p:sp>
    </p:spTree>
    <p:extLst>
      <p:ext uri="{BB962C8B-B14F-4D97-AF65-F5344CB8AC3E}">
        <p14:creationId xmlns:p14="http://schemas.microsoft.com/office/powerpoint/2010/main" val="162488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7 pays (sur 21) ont été en mesure de rendre compte des trois éléments des services de base.</a:t>
            </a:r>
          </a:p>
        </p:txBody>
      </p:sp>
      <p:sp>
        <p:nvSpPr>
          <p:cNvPr id="4" name="Slide Number Placeholder 3"/>
          <p:cNvSpPr>
            <a:spLocks noGrp="1"/>
          </p:cNvSpPr>
          <p:nvPr>
            <p:ph type="sldNum" sz="quarter" idx="10"/>
          </p:nvPr>
        </p:nvSpPr>
        <p:spPr/>
        <p:txBody>
          <a:bodyPr/>
          <a:lstStyle/>
          <a:p>
            <a:pPr>
              <a:defRPr/>
            </a:pPr>
            <a:fld id="{80EE0076-A2B6-457E-8F3E-7DAD46FA0778}" type="slidenum">
              <a:rPr lang="en-GB" smtClean="0"/>
              <a:t>8</a:t>
            </a:fld>
            <a:endParaRPr lang="en-GB"/>
          </a:p>
        </p:txBody>
      </p:sp>
    </p:spTree>
    <p:extLst>
      <p:ext uri="{BB962C8B-B14F-4D97-AF65-F5344CB8AC3E}">
        <p14:creationId xmlns:p14="http://schemas.microsoft.com/office/powerpoint/2010/main" val="1557077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p14="http://schemas.microsoft.com/office/powerpoint/2010/main"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 xmlns:p14="http://schemas.microsoft.com/office/powerpoint/2010/main" xmlns:a14="http://schemas.microsoft.com/office/drawing/2010/main">
                <a:solidFill>
                  <a:srgbClr val="FFFFFF"/>
                </a:solidFill>
              </a14:hiddenFill>
            </a:ex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0" dirty="0"/>
          </a:p>
        </p:txBody>
      </p:sp>
      <p:sp>
        <p:nvSpPr>
          <p:cNvPr id="46084" name="Slide Number Placeholder 3"/>
          <p:cNvSpPr>
            <a:spLocks noGrp="1"/>
          </p:cNvSpPr>
          <p:nvPr>
            <p:ph type="sldNum" sz="quarter" idx="5"/>
          </p:nvPr>
        </p:nvSpPr>
        <p:spPr bwMode="auto">
          <a:noFill/>
          <a:extLst>
            <a:ext uri="{909E8E84-426E-40dd-AFC4-6F175D3DCCD1}">
              <a14:hiddenFill xmlns="" xmlns:p14="http://schemas.microsoft.com/office/powerpoint/2010/main" xmlns:a14="http://schemas.microsoft.com/office/drawing/2010/main">
                <a:solidFill>
                  <a:srgbClr val="FFFFFF"/>
                </a:solidFill>
              </a14:hiddenFill>
            </a:ex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9E67C9A-1597-43EA-B33D-17813EAD7341}" type="slidenum">
              <a:rPr kumimoji="0" lang="en-GB" sz="1200" b="0" i="0" u="none" strike="noStrike" kern="1200" cap="none" spc="0" normalizeH="0" baseline="0" noProof="0">
                <a:ln>
                  <a:noFill/>
                </a:ln>
                <a:solidFill>
                  <a:prstClr val="black"/>
                </a:solidFill>
                <a:effectLst/>
                <a:uLnTx/>
                <a:uFillTx/>
                <a:latin typeface="Calibri" pitchFamily="34" charset="0"/>
                <a:ea typeface="+mn-ea"/>
                <a:cs typeface="+mn-cs"/>
              </a:rPr>
              <a:t>9</a:t>
            </a:fld>
            <a:endParaRPr kumimoji="0" lang="en-GB"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61664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80EE0076-A2B6-457E-8F3E-7DAD46FA0778}" type="slidenum">
              <a:rPr lang="en-GB" smtClean="0"/>
              <a:t>10</a:t>
            </a:fld>
            <a:endParaRPr lang="en-GB"/>
          </a:p>
        </p:txBody>
      </p:sp>
    </p:spTree>
    <p:extLst>
      <p:ext uri="{BB962C8B-B14F-4D97-AF65-F5344CB8AC3E}">
        <p14:creationId xmlns:p14="http://schemas.microsoft.com/office/powerpoint/2010/main" val="3045499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80EE0076-A2B6-457E-8F3E-7DAD46FA0778}" type="slidenum">
              <a:rPr lang="en-GB" smtClean="0"/>
              <a:t>11</a:t>
            </a:fld>
            <a:endParaRPr lang="en-GB"/>
          </a:p>
        </p:txBody>
      </p:sp>
    </p:spTree>
    <p:extLst>
      <p:ext uri="{BB962C8B-B14F-4D97-AF65-F5344CB8AC3E}">
        <p14:creationId xmlns:p14="http://schemas.microsoft.com/office/powerpoint/2010/main" val="3201221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Les nouvelles </a:t>
            </a:r>
            <a:r>
              <a:rPr lang="en-US" baseline="0" dirty="0"/>
              <a:t>échelles du JMP se concentrent sur les progrès vers un niveau de base d'eau potable, d'assainissement et de services d'hygiène dans les écoles, qui est l'indicateur utilisé pour le suivi des SDG.</a:t>
            </a:r>
          </a:p>
          <a:p>
            <a:pPr marL="171450" indent="-171450">
              <a:buFont typeface="Arial" panose="020B0604020202020204" pitchFamily="34" charset="0"/>
              <a:buChar char="•"/>
            </a:pPr>
            <a:r>
              <a:rPr lang="en-US" baseline="0" dirty="0"/>
              <a:t>Approuvé par un groupe d'experts représentant plusieurs régions et organisations, dont l'UNESCO-ISU.</a:t>
            </a: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F8024919-068E-49F4-A398-979F7784A2F4}" type="slidenum">
              <a:rPr lang="en-US" smtClean="0"/>
              <a:t>12</a:t>
            </a:fld>
            <a:endParaRPr lang="en-US"/>
          </a:p>
        </p:txBody>
      </p:sp>
    </p:spTree>
    <p:extLst>
      <p:ext uri="{BB962C8B-B14F-4D97-AF65-F5344CB8AC3E}">
        <p14:creationId xmlns:p14="http://schemas.microsoft.com/office/powerpoint/2010/main" val="3289714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0" dirty="0">
                <a:solidFill>
                  <a:srgbClr val="FF0000"/>
                </a:solidFill>
              </a:rPr>
              <a:t>Améliorer la </a:t>
            </a:r>
            <a:r>
              <a:rPr lang="en-US" b="0" baseline="0" dirty="0">
                <a:solidFill>
                  <a:srgbClr val="FF0000"/>
                </a:solidFill>
              </a:rPr>
              <a:t>surveillance en allant au-delà de la simple présence d'infrastructures</a:t>
            </a:r>
          </a:p>
          <a:p>
            <a:r>
              <a:rPr lang="en-US" b="0" baseline="0" dirty="0">
                <a:solidFill>
                  <a:srgbClr val="FF0000"/>
                </a:solidFill>
              </a:rPr>
              <a:t>Soutien au suivi mondial des ODD - comparer des pommes avec des pommes dans les différents pays</a:t>
            </a:r>
            <a:endParaRPr lang="en-US" b="0"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189CD-4DDE-41FE-B70F-C17D29E55CA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9836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Il est </a:t>
            </a:r>
            <a:r>
              <a:rPr lang="en-US" baseline="0" dirty="0" err="1"/>
              <a:t>reconnu que </a:t>
            </a:r>
            <a:r>
              <a:rPr lang="en-US" baseline="0" dirty="0"/>
              <a:t>ce niveau minimum de service n'est pas suffisant pour assurer la pleine réalisation des droits de l'homme à l'éducation, à l'eau potable et à l'assainissement, et que des échelons supplémentaires pourraient être nécessaires à l'avenir pour contrôler les niveaux de service avancés.</a:t>
            </a:r>
          </a:p>
          <a:p>
            <a:pPr marL="171450" indent="-171450">
              <a:buFont typeface="Arial" panose="020B0604020202020204" pitchFamily="34" charset="0"/>
              <a:buChar char="•"/>
            </a:pPr>
            <a:r>
              <a:rPr lang="en-US" baseline="0" dirty="0"/>
              <a:t>Le rapport mondial 2018 du JMP sur l'eau, l'assainissement et l'hygiène dans les écoles comprend une section sur les données émergentes pour un meilleur suivi des niveaux de service avancés.</a:t>
            </a:r>
          </a:p>
          <a:p>
            <a:pPr marL="171450" indent="-171450">
              <a:buFont typeface="Arial" panose="020B0604020202020204" pitchFamily="34" charset="0"/>
              <a:buChar char="•"/>
            </a:pPr>
            <a:r>
              <a:rPr lang="en-US" baseline="0" dirty="0"/>
              <a:t>Voici quelques exemples qui répondent aux critères normatifs des droits de l'homme à l'eau potable et à l'assainissement, à savoir l'accessibilité, la disponibilité, la qualité et l'acceptabilité.</a:t>
            </a:r>
            <a:endParaRPr lang="en-US" dirty="0"/>
          </a:p>
        </p:txBody>
      </p:sp>
      <p:sp>
        <p:nvSpPr>
          <p:cNvPr id="4" name="Slide Number Placeholder 3"/>
          <p:cNvSpPr>
            <a:spLocks noGrp="1"/>
          </p:cNvSpPr>
          <p:nvPr>
            <p:ph type="sldNum" sz="quarter" idx="10"/>
          </p:nvPr>
        </p:nvSpPr>
        <p:spPr/>
        <p:txBody>
          <a:bodyPr/>
          <a:lstStyle/>
          <a:p>
            <a:fld id="{F8024919-068E-49F4-A398-979F7784A2F4}" type="slidenum">
              <a:rPr lang="en-US" smtClean="0"/>
              <a:t>14</a:t>
            </a:fld>
            <a:endParaRPr lang="en-US"/>
          </a:p>
        </p:txBody>
      </p:sp>
    </p:spTree>
    <p:extLst>
      <p:ext uri="{BB962C8B-B14F-4D97-AF65-F5344CB8AC3E}">
        <p14:creationId xmlns:p14="http://schemas.microsoft.com/office/powerpoint/2010/main" val="3580437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Tree>
    <p:extLst>
      <p:ext uri="{BB962C8B-B14F-4D97-AF65-F5344CB8AC3E}">
        <p14:creationId xmlns:p14="http://schemas.microsoft.com/office/powerpoint/2010/main" val="3769298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65E872-734C-4F3F-A1A1-E6D3FA9D3511}" type="datetimeFigureOut">
              <a:rPr lang="en-US" smtClean="0"/>
              <a:t>3/14/2023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3C999E-D81C-454A-99D6-3117554FF7B7}" type="slidenum">
              <a:rPr lang="en-US" smtClean="0"/>
              <a:t>‹N°›</a:t>
            </a:fld>
            <a:endParaRPr lang="en-US"/>
          </a:p>
        </p:txBody>
      </p:sp>
    </p:spTree>
    <p:extLst>
      <p:ext uri="{BB962C8B-B14F-4D97-AF65-F5344CB8AC3E}">
        <p14:creationId xmlns:p14="http://schemas.microsoft.com/office/powerpoint/2010/main" val="2743480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B65E872-734C-4F3F-A1A1-E6D3FA9D3511}" type="datetimeFigureOut">
              <a:rPr lang="en-US" smtClean="0"/>
              <a:t>3/14/2023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3C999E-D81C-454A-99D6-3117554FF7B7}" type="slidenum">
              <a:rPr lang="en-US" smtClean="0"/>
              <a:t>‹N°›</a:t>
            </a:fld>
            <a:endParaRPr lang="en-US"/>
          </a:p>
        </p:txBody>
      </p:sp>
    </p:spTree>
    <p:extLst>
      <p:ext uri="{BB962C8B-B14F-4D97-AF65-F5344CB8AC3E}">
        <p14:creationId xmlns:p14="http://schemas.microsoft.com/office/powerpoint/2010/main" val="3002718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65E872-734C-4F3F-A1A1-E6D3FA9D3511}" type="datetimeFigureOut">
              <a:rPr lang="en-US" smtClean="0"/>
              <a:t>3/14/2023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3C999E-D81C-454A-99D6-3117554FF7B7}" type="slidenum">
              <a:rPr lang="en-US" smtClean="0"/>
              <a:t>‹N°›</a:t>
            </a:fld>
            <a:endParaRPr lang="en-US"/>
          </a:p>
        </p:txBody>
      </p:sp>
    </p:spTree>
    <p:extLst>
      <p:ext uri="{BB962C8B-B14F-4D97-AF65-F5344CB8AC3E}">
        <p14:creationId xmlns:p14="http://schemas.microsoft.com/office/powerpoint/2010/main" val="1518412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65E872-734C-4F3F-A1A1-E6D3FA9D3511}" type="datetimeFigureOut">
              <a:rPr lang="en-US" smtClean="0"/>
              <a:t>3/14/2023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C999E-D81C-454A-99D6-3117554FF7B7}" type="slidenum">
              <a:rPr lang="en-US" smtClean="0"/>
              <a:t>‹N°›</a:t>
            </a:fld>
            <a:endParaRPr lang="en-US"/>
          </a:p>
        </p:txBody>
      </p:sp>
    </p:spTree>
    <p:extLst>
      <p:ext uri="{BB962C8B-B14F-4D97-AF65-F5344CB8AC3E}">
        <p14:creationId xmlns:p14="http://schemas.microsoft.com/office/powerpoint/2010/main" val="3787586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65E872-734C-4F3F-A1A1-E6D3FA9D3511}" type="datetimeFigureOut">
              <a:rPr lang="en-US" smtClean="0"/>
              <a:t>3/14/2023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C999E-D81C-454A-99D6-3117554FF7B7}" type="slidenum">
              <a:rPr lang="en-US" smtClean="0"/>
              <a:t>‹N°›</a:t>
            </a:fld>
            <a:endParaRPr lang="en-US"/>
          </a:p>
        </p:txBody>
      </p:sp>
    </p:spTree>
    <p:extLst>
      <p:ext uri="{BB962C8B-B14F-4D97-AF65-F5344CB8AC3E}">
        <p14:creationId xmlns:p14="http://schemas.microsoft.com/office/powerpoint/2010/main" val="2541397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65E872-734C-4F3F-A1A1-E6D3FA9D3511}" type="datetimeFigureOut">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‹N°›</a:t>
            </a:fld>
            <a:endParaRPr lang="en-US"/>
          </a:p>
        </p:txBody>
      </p:sp>
    </p:spTree>
    <p:extLst>
      <p:ext uri="{BB962C8B-B14F-4D97-AF65-F5344CB8AC3E}">
        <p14:creationId xmlns:p14="http://schemas.microsoft.com/office/powerpoint/2010/main" val="4143123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65E872-734C-4F3F-A1A1-E6D3FA9D3511}" type="datetimeFigureOut">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‹N°›</a:t>
            </a:fld>
            <a:endParaRPr lang="en-US"/>
          </a:p>
        </p:txBody>
      </p:sp>
    </p:spTree>
    <p:extLst>
      <p:ext uri="{BB962C8B-B14F-4D97-AF65-F5344CB8AC3E}">
        <p14:creationId xmlns:p14="http://schemas.microsoft.com/office/powerpoint/2010/main" val="1712031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Tex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t>28 August 2018</a:t>
            </a:r>
            <a:endParaRPr lang="en-US" dirty="0"/>
          </a:p>
        </p:txBody>
      </p:sp>
      <p:sp>
        <p:nvSpPr>
          <p:cNvPr id="4" name="Footer Placeholder 3"/>
          <p:cNvSpPr>
            <a:spLocks noGrp="1"/>
          </p:cNvSpPr>
          <p:nvPr>
            <p:ph type="ftr" sz="quarter" idx="11"/>
          </p:nvPr>
        </p:nvSpPr>
        <p:spPr/>
        <p:txBody>
          <a:bodyPr/>
          <a:lstStyle/>
          <a:p>
            <a:r>
              <a:rPr lang="en-US" dirty="0"/>
              <a:t>Launch of JMP global baseline report on WinS, Stockholm</a:t>
            </a:r>
          </a:p>
        </p:txBody>
      </p:sp>
      <p:sp>
        <p:nvSpPr>
          <p:cNvPr id="5" name="Slide Number Placeholder 4"/>
          <p:cNvSpPr>
            <a:spLocks noGrp="1"/>
          </p:cNvSpPr>
          <p:nvPr>
            <p:ph type="sldNum" sz="quarter" idx="12"/>
          </p:nvPr>
        </p:nvSpPr>
        <p:spPr/>
        <p:txBody>
          <a:bodyPr/>
          <a:lstStyle/>
          <a:p>
            <a:fld id="{C3FDE51E-0052-334C-A4B2-C567FE9F326F}" type="slidenum">
              <a:rPr lang="en-US" smtClean="0"/>
              <a:pPr/>
              <a:t>‹N°›</a:t>
            </a:fld>
            <a:endParaRPr lang="en-US"/>
          </a:p>
        </p:txBody>
      </p:sp>
      <p:sp>
        <p:nvSpPr>
          <p:cNvPr id="7" name="Text Placeholder 6"/>
          <p:cNvSpPr>
            <a:spLocks noGrp="1"/>
          </p:cNvSpPr>
          <p:nvPr>
            <p:ph type="body" sz="quarter" idx="13"/>
          </p:nvPr>
        </p:nvSpPr>
        <p:spPr>
          <a:xfrm>
            <a:off x="573024" y="1600200"/>
            <a:ext cx="11033760" cy="47091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4" hasCustomPrompt="1"/>
          </p:nvPr>
        </p:nvSpPr>
        <p:spPr>
          <a:xfrm>
            <a:off x="567049" y="705601"/>
            <a:ext cx="11042868" cy="363537"/>
          </a:xfrm>
        </p:spPr>
        <p:txBody>
          <a:bodyPr>
            <a:norm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en-US" dirty="0"/>
              <a:t>Click to edit Master sub-title style</a:t>
            </a:r>
          </a:p>
        </p:txBody>
      </p:sp>
    </p:spTree>
    <p:extLst>
      <p:ext uri="{BB962C8B-B14F-4D97-AF65-F5344CB8AC3E}">
        <p14:creationId xmlns:p14="http://schemas.microsoft.com/office/powerpoint/2010/main" val="3130566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65E872-734C-4F3F-A1A1-E6D3FA9D3511}" type="datetimeFigureOut">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‹N°›</a:t>
            </a:fld>
            <a:endParaRPr lang="en-US"/>
          </a:p>
        </p:txBody>
      </p:sp>
    </p:spTree>
    <p:extLst>
      <p:ext uri="{BB962C8B-B14F-4D97-AF65-F5344CB8AC3E}">
        <p14:creationId xmlns:p14="http://schemas.microsoft.com/office/powerpoint/2010/main" val="3842841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65E872-734C-4F3F-A1A1-E6D3FA9D3511}" type="datetimeFigureOut">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‹N°›</a:t>
            </a:fld>
            <a:endParaRPr lang="en-US"/>
          </a:p>
        </p:txBody>
      </p:sp>
    </p:spTree>
    <p:extLst>
      <p:ext uri="{BB962C8B-B14F-4D97-AF65-F5344CB8AC3E}">
        <p14:creationId xmlns:p14="http://schemas.microsoft.com/office/powerpoint/2010/main" val="3307008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F46A99-B070-467A-90DE-A830AC3C3BF7}" type="datetime1">
              <a:rPr lang="en-US" smtClean="0">
                <a:solidFill>
                  <a:prstClr val="black">
                    <a:tint val="75000"/>
                  </a:prstClr>
                </a:solidFill>
              </a:rPr>
              <a:t>3/14/2023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814231-C564-459E-A527-55508A559AB2}" type="slidenum">
              <a:rPr lang="en-US">
                <a:solidFill>
                  <a:prstClr val="white"/>
                </a:solidFill>
              </a:rPr>
              <a:pPr/>
              <a:t>‹N°›</a:t>
            </a:fld>
            <a:endParaRPr lang="en-US">
              <a:solidFill>
                <a:prstClr val="white"/>
              </a:solidFill>
            </a:endParaRPr>
          </a:p>
        </p:txBody>
      </p:sp>
    </p:spTree>
    <p:extLst>
      <p:ext uri="{BB962C8B-B14F-4D97-AF65-F5344CB8AC3E}">
        <p14:creationId xmlns:p14="http://schemas.microsoft.com/office/powerpoint/2010/main" val="17333785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65E872-734C-4F3F-A1A1-E6D3FA9D3511}" type="datetimeFigureOut">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‹N°›</a:t>
            </a:fld>
            <a:endParaRPr lang="en-US"/>
          </a:p>
        </p:txBody>
      </p:sp>
    </p:spTree>
    <p:extLst>
      <p:ext uri="{BB962C8B-B14F-4D97-AF65-F5344CB8AC3E}">
        <p14:creationId xmlns:p14="http://schemas.microsoft.com/office/powerpoint/2010/main" val="11257438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65E872-734C-4F3F-A1A1-E6D3FA9D3511}" type="datetimeFigureOut">
              <a:rPr lang="en-US" smtClean="0"/>
              <a:t>3/14/2023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C999E-D81C-454A-99D6-3117554FF7B7}" type="slidenum">
              <a:rPr lang="en-US" smtClean="0"/>
              <a:t>‹N°›</a:t>
            </a:fld>
            <a:endParaRPr lang="en-US"/>
          </a:p>
        </p:txBody>
      </p:sp>
    </p:spTree>
    <p:extLst>
      <p:ext uri="{BB962C8B-B14F-4D97-AF65-F5344CB8AC3E}">
        <p14:creationId xmlns:p14="http://schemas.microsoft.com/office/powerpoint/2010/main" val="36474931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65E872-734C-4F3F-A1A1-E6D3FA9D3511}" type="datetimeFigureOut">
              <a:rPr lang="en-US" smtClean="0"/>
              <a:t>3/14/2023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3C999E-D81C-454A-99D6-3117554FF7B7}" type="slidenum">
              <a:rPr lang="en-US" smtClean="0"/>
              <a:t>‹N°›</a:t>
            </a:fld>
            <a:endParaRPr lang="en-US"/>
          </a:p>
        </p:txBody>
      </p:sp>
    </p:spTree>
    <p:extLst>
      <p:ext uri="{BB962C8B-B14F-4D97-AF65-F5344CB8AC3E}">
        <p14:creationId xmlns:p14="http://schemas.microsoft.com/office/powerpoint/2010/main" val="32070064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B65E872-734C-4F3F-A1A1-E6D3FA9D3511}" type="datetimeFigureOut">
              <a:rPr lang="en-US" smtClean="0"/>
              <a:t>3/14/2023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3C999E-D81C-454A-99D6-3117554FF7B7}" type="slidenum">
              <a:rPr lang="en-US" smtClean="0"/>
              <a:t>‹N°›</a:t>
            </a:fld>
            <a:endParaRPr lang="en-US"/>
          </a:p>
        </p:txBody>
      </p:sp>
    </p:spTree>
    <p:extLst>
      <p:ext uri="{BB962C8B-B14F-4D97-AF65-F5344CB8AC3E}">
        <p14:creationId xmlns:p14="http://schemas.microsoft.com/office/powerpoint/2010/main" val="12289449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65E872-734C-4F3F-A1A1-E6D3FA9D3511}" type="datetimeFigureOut">
              <a:rPr lang="en-US" smtClean="0"/>
              <a:t>3/14/2023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3C999E-D81C-454A-99D6-3117554FF7B7}" type="slidenum">
              <a:rPr lang="en-US" smtClean="0"/>
              <a:t>‹N°›</a:t>
            </a:fld>
            <a:endParaRPr lang="en-US"/>
          </a:p>
        </p:txBody>
      </p:sp>
    </p:spTree>
    <p:extLst>
      <p:ext uri="{BB962C8B-B14F-4D97-AF65-F5344CB8AC3E}">
        <p14:creationId xmlns:p14="http://schemas.microsoft.com/office/powerpoint/2010/main" val="35843101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65E872-734C-4F3F-A1A1-E6D3FA9D3511}" type="datetimeFigureOut">
              <a:rPr lang="en-US" smtClean="0"/>
              <a:t>3/14/2023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C999E-D81C-454A-99D6-3117554FF7B7}" type="slidenum">
              <a:rPr lang="en-US" smtClean="0"/>
              <a:t>‹N°›</a:t>
            </a:fld>
            <a:endParaRPr lang="en-US"/>
          </a:p>
        </p:txBody>
      </p:sp>
    </p:spTree>
    <p:extLst>
      <p:ext uri="{BB962C8B-B14F-4D97-AF65-F5344CB8AC3E}">
        <p14:creationId xmlns:p14="http://schemas.microsoft.com/office/powerpoint/2010/main" val="35343654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65E872-734C-4F3F-A1A1-E6D3FA9D3511}" type="datetimeFigureOut">
              <a:rPr lang="en-US" smtClean="0"/>
              <a:t>3/14/2023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C999E-D81C-454A-99D6-3117554FF7B7}" type="slidenum">
              <a:rPr lang="en-US" smtClean="0"/>
              <a:t>‹N°›</a:t>
            </a:fld>
            <a:endParaRPr lang="en-US"/>
          </a:p>
        </p:txBody>
      </p:sp>
    </p:spTree>
    <p:extLst>
      <p:ext uri="{BB962C8B-B14F-4D97-AF65-F5344CB8AC3E}">
        <p14:creationId xmlns:p14="http://schemas.microsoft.com/office/powerpoint/2010/main" val="20250167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65E872-734C-4F3F-A1A1-E6D3FA9D3511}" type="datetimeFigureOut">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‹N°›</a:t>
            </a:fld>
            <a:endParaRPr lang="en-US"/>
          </a:p>
        </p:txBody>
      </p:sp>
    </p:spTree>
    <p:extLst>
      <p:ext uri="{BB962C8B-B14F-4D97-AF65-F5344CB8AC3E}">
        <p14:creationId xmlns:p14="http://schemas.microsoft.com/office/powerpoint/2010/main" val="14635060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65E872-734C-4F3F-A1A1-E6D3FA9D3511}" type="datetimeFigureOut">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‹N°›</a:t>
            </a:fld>
            <a:endParaRPr lang="en-US"/>
          </a:p>
        </p:txBody>
      </p:sp>
    </p:spTree>
    <p:extLst>
      <p:ext uri="{BB962C8B-B14F-4D97-AF65-F5344CB8AC3E}">
        <p14:creationId xmlns:p14="http://schemas.microsoft.com/office/powerpoint/2010/main" val="6303274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Tex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t>28 August 2018</a:t>
            </a:r>
            <a:endParaRPr lang="en-US" dirty="0"/>
          </a:p>
        </p:txBody>
      </p:sp>
      <p:sp>
        <p:nvSpPr>
          <p:cNvPr id="4" name="Footer Placeholder 3"/>
          <p:cNvSpPr>
            <a:spLocks noGrp="1"/>
          </p:cNvSpPr>
          <p:nvPr>
            <p:ph type="ftr" sz="quarter" idx="11"/>
          </p:nvPr>
        </p:nvSpPr>
        <p:spPr/>
        <p:txBody>
          <a:bodyPr/>
          <a:lstStyle/>
          <a:p>
            <a:r>
              <a:rPr lang="en-US" dirty="0"/>
              <a:t>Launch of JMP global baseline report on WinS, Stockholm</a:t>
            </a:r>
          </a:p>
        </p:txBody>
      </p:sp>
      <p:sp>
        <p:nvSpPr>
          <p:cNvPr id="5" name="Slide Number Placeholder 4"/>
          <p:cNvSpPr>
            <a:spLocks noGrp="1"/>
          </p:cNvSpPr>
          <p:nvPr>
            <p:ph type="sldNum" sz="quarter" idx="12"/>
          </p:nvPr>
        </p:nvSpPr>
        <p:spPr/>
        <p:txBody>
          <a:bodyPr/>
          <a:lstStyle/>
          <a:p>
            <a:fld id="{C3FDE51E-0052-334C-A4B2-C567FE9F326F}" type="slidenum">
              <a:rPr lang="en-US" smtClean="0"/>
              <a:pPr/>
              <a:t>‹N°›</a:t>
            </a:fld>
            <a:endParaRPr lang="en-US"/>
          </a:p>
        </p:txBody>
      </p:sp>
      <p:sp>
        <p:nvSpPr>
          <p:cNvPr id="7" name="Text Placeholder 6"/>
          <p:cNvSpPr>
            <a:spLocks noGrp="1"/>
          </p:cNvSpPr>
          <p:nvPr>
            <p:ph type="body" sz="quarter" idx="13"/>
          </p:nvPr>
        </p:nvSpPr>
        <p:spPr>
          <a:xfrm>
            <a:off x="573024" y="1600200"/>
            <a:ext cx="11033760" cy="47091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4" hasCustomPrompt="1"/>
          </p:nvPr>
        </p:nvSpPr>
        <p:spPr>
          <a:xfrm>
            <a:off x="567049" y="705601"/>
            <a:ext cx="11042868" cy="363537"/>
          </a:xfrm>
        </p:spPr>
        <p:txBody>
          <a:bodyPr>
            <a:norm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en-US" dirty="0"/>
              <a:t>Click to edit Master sub-title style</a:t>
            </a:r>
          </a:p>
        </p:txBody>
      </p:sp>
    </p:spTree>
    <p:extLst>
      <p:ext uri="{BB962C8B-B14F-4D97-AF65-F5344CB8AC3E}">
        <p14:creationId xmlns:p14="http://schemas.microsoft.com/office/powerpoint/2010/main" val="3723794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31750" y="1412875"/>
            <a:ext cx="12192001"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5" name="Rectangle 4"/>
          <p:cNvSpPr/>
          <p:nvPr userDrawn="1"/>
        </p:nvSpPr>
        <p:spPr>
          <a:xfrm>
            <a:off x="0" y="1412875"/>
            <a:ext cx="12192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6" name="Rectangle 5"/>
          <p:cNvSpPr/>
          <p:nvPr userDrawn="1"/>
        </p:nvSpPr>
        <p:spPr>
          <a:xfrm>
            <a:off x="0" y="1412875"/>
            <a:ext cx="12192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7" name="Rectangle 6"/>
          <p:cNvSpPr/>
          <p:nvPr userDrawn="1"/>
        </p:nvSpPr>
        <p:spPr>
          <a:xfrm>
            <a:off x="624418" y="1412876"/>
            <a:ext cx="10943167" cy="36513"/>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3"/>
          <p:cNvSpPr>
            <a:spLocks noGrp="1"/>
          </p:cNvSpPr>
          <p:nvPr>
            <p:ph type="dt" sz="half" idx="10"/>
          </p:nvPr>
        </p:nvSpPr>
        <p:spPr/>
        <p:txBody>
          <a:bodyPr/>
          <a:lstStyle>
            <a:lvl1pPr>
              <a:defRPr/>
            </a:lvl1pPr>
          </a:lstStyle>
          <a:p>
            <a:pPr>
              <a:defRPr/>
            </a:pPr>
            <a:fld id="{F8CB7F80-1FCA-44DE-B367-8B90B6BE6B82}" type="datetime1">
              <a:rPr lang="en-US" smtClean="0">
                <a:solidFill>
                  <a:prstClr val="black">
                    <a:tint val="75000"/>
                  </a:prstClr>
                </a:solidFill>
              </a:rPr>
              <a:t>3/14/2023</a:t>
            </a:fld>
            <a:endParaRPr lang="en-GB">
              <a:solidFill>
                <a:prstClr val="black">
                  <a:tint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A73939FE-7BC6-42BD-B27E-1F76D60FE7C3}" type="slidenum">
              <a:rPr lang="en-GB">
                <a:solidFill>
                  <a:prstClr val="white"/>
                </a:solidFill>
              </a:rPr>
              <a:pPr>
                <a:defRPr/>
              </a:pPr>
              <a:t>‹N°›</a:t>
            </a:fld>
            <a:endParaRPr lang="en-GB">
              <a:solidFill>
                <a:prstClr val="white"/>
              </a:solidFill>
            </a:endParaRPr>
          </a:p>
        </p:txBody>
      </p:sp>
    </p:spTree>
    <p:extLst>
      <p:ext uri="{BB962C8B-B14F-4D97-AF65-F5344CB8AC3E}">
        <p14:creationId xmlns:p14="http://schemas.microsoft.com/office/powerpoint/2010/main" val="20687617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Tree>
    <p:extLst>
      <p:ext uri="{BB962C8B-B14F-4D97-AF65-F5344CB8AC3E}">
        <p14:creationId xmlns:p14="http://schemas.microsoft.com/office/powerpoint/2010/main" val="29124161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31750" y="1412875"/>
            <a:ext cx="12192001"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5" name="Rectangle 4"/>
          <p:cNvSpPr/>
          <p:nvPr userDrawn="1"/>
        </p:nvSpPr>
        <p:spPr>
          <a:xfrm>
            <a:off x="0" y="1412875"/>
            <a:ext cx="12192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6" name="Rectangle 5"/>
          <p:cNvSpPr/>
          <p:nvPr userDrawn="1"/>
        </p:nvSpPr>
        <p:spPr>
          <a:xfrm>
            <a:off x="0" y="1412875"/>
            <a:ext cx="12192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7" name="Rectangle 6"/>
          <p:cNvSpPr/>
          <p:nvPr userDrawn="1"/>
        </p:nvSpPr>
        <p:spPr>
          <a:xfrm>
            <a:off x="624418" y="1412876"/>
            <a:ext cx="10943167" cy="36513"/>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3"/>
          <p:cNvSpPr>
            <a:spLocks noGrp="1"/>
          </p:cNvSpPr>
          <p:nvPr>
            <p:ph type="dt" sz="half" idx="10"/>
          </p:nvPr>
        </p:nvSpPr>
        <p:spPr/>
        <p:txBody>
          <a:bodyPr/>
          <a:lstStyle>
            <a:lvl1pPr>
              <a:defRPr/>
            </a:lvl1pPr>
          </a:lstStyle>
          <a:p>
            <a:pPr>
              <a:defRPr/>
            </a:pPr>
            <a:fld id="{F8CB7F80-1FCA-44DE-B367-8B90B6BE6B82}" type="datetime1">
              <a:rPr lang="en-US" smtClean="0">
                <a:solidFill>
                  <a:prstClr val="black">
                    <a:tint val="75000"/>
                  </a:prstClr>
                </a:solidFill>
              </a:rPr>
              <a:t>3/14/2023</a:t>
            </a:fld>
            <a:endParaRPr lang="en-GB">
              <a:solidFill>
                <a:prstClr val="black">
                  <a:tint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A73939FE-7BC6-42BD-B27E-1F76D60FE7C3}" type="slidenum">
              <a:rPr lang="en-GB">
                <a:solidFill>
                  <a:prstClr val="white"/>
                </a:solidFill>
              </a:rPr>
              <a:pPr>
                <a:defRPr/>
              </a:pPr>
              <a:t>‹N°›</a:t>
            </a:fld>
            <a:endParaRPr lang="en-GB">
              <a:solidFill>
                <a:prstClr val="white"/>
              </a:solidFill>
            </a:endParaRPr>
          </a:p>
        </p:txBody>
      </p:sp>
    </p:spTree>
    <p:extLst>
      <p:ext uri="{BB962C8B-B14F-4D97-AF65-F5344CB8AC3E}">
        <p14:creationId xmlns:p14="http://schemas.microsoft.com/office/powerpoint/2010/main" val="30252607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Divider Crisp Blue">
    <p:spTree>
      <p:nvGrpSpPr>
        <p:cNvPr id="1" name=""/>
        <p:cNvGrpSpPr/>
        <p:nvPr/>
      </p:nvGrpSpPr>
      <p:grpSpPr>
        <a:xfrm>
          <a:off x="0" y="0"/>
          <a:ext cx="0" cy="0"/>
          <a:chOff x="0" y="0"/>
          <a:chExt cx="0" cy="0"/>
        </a:xfrm>
      </p:grpSpPr>
      <p:sp>
        <p:nvSpPr>
          <p:cNvPr id="5" name="Picture Placeholder 14"/>
          <p:cNvSpPr>
            <a:spLocks noGrp="1"/>
          </p:cNvSpPr>
          <p:nvPr>
            <p:ph type="pic" sz="quarter" idx="12"/>
          </p:nvPr>
        </p:nvSpPr>
        <p:spPr>
          <a:xfrm>
            <a:off x="480000" y="480000"/>
            <a:ext cx="11232000" cy="5904000"/>
          </a:xfrm>
          <a:prstGeom prst="roundRect">
            <a:avLst>
              <a:gd name="adj" fmla="val 1457"/>
            </a:avLst>
          </a:prstGeom>
          <a:solidFill>
            <a:schemeClr val="accent5"/>
          </a:solidFill>
        </p:spPr>
        <p:txBody>
          <a:bodyPr vert="horz" anchor="b"/>
          <a:lstStyle>
            <a:lvl1pPr marL="0" indent="0" algn="ctr">
              <a:buFontTx/>
              <a:buNone/>
              <a:defRPr sz="1600" b="0">
                <a:solidFill>
                  <a:srgbClr val="FFFFFF"/>
                </a:solidFill>
                <a:latin typeface="+mj-lt"/>
              </a:defRPr>
            </a:lvl1pPr>
          </a:lstStyle>
          <a:p>
            <a:pPr marL="0" lvl="0" algn="ctr"/>
            <a:endParaRPr lang="en-GB" noProof="0" dirty="0"/>
          </a:p>
        </p:txBody>
      </p:sp>
      <p:sp>
        <p:nvSpPr>
          <p:cNvPr id="9" name="Title 8"/>
          <p:cNvSpPr>
            <a:spLocks noGrp="1"/>
          </p:cNvSpPr>
          <p:nvPr>
            <p:ph type="title" hasCustomPrompt="1"/>
          </p:nvPr>
        </p:nvSpPr>
        <p:spPr>
          <a:xfrm>
            <a:off x="738973" y="629767"/>
            <a:ext cx="5376000" cy="672000"/>
          </a:xfrm>
          <a:prstGeom prst="rect">
            <a:avLst/>
          </a:prstGeom>
        </p:spPr>
        <p:txBody>
          <a:bodyPr vert="horz" lIns="0" tIns="0" rIns="0" bIns="0"/>
          <a:lstStyle>
            <a:lvl1pPr algn="l">
              <a:lnSpc>
                <a:spcPct val="90000"/>
              </a:lnSpc>
              <a:defRPr sz="3733" b="1" baseline="0">
                <a:solidFill>
                  <a:schemeClr val="bg1"/>
                </a:solidFill>
                <a:latin typeface="Arial" pitchFamily="34" charset="0"/>
                <a:cs typeface="Arial" pitchFamily="34" charset="0"/>
              </a:defRPr>
            </a:lvl1pPr>
          </a:lstStyle>
          <a:p>
            <a:r>
              <a:rPr lang="en-GB" noProof="0" dirty="0"/>
              <a:t>Divider title</a:t>
            </a:r>
          </a:p>
        </p:txBody>
      </p:sp>
      <p:sp>
        <p:nvSpPr>
          <p:cNvPr id="4" name="Picture Placeholder 3"/>
          <p:cNvSpPr>
            <a:spLocks noGrp="1"/>
          </p:cNvSpPr>
          <p:nvPr>
            <p:ph type="pic" sz="quarter" idx="10" hasCustomPrompt="1"/>
          </p:nvPr>
        </p:nvSpPr>
        <p:spPr>
          <a:xfrm>
            <a:off x="10128484" y="4766734"/>
            <a:ext cx="1344000" cy="1372799"/>
          </a:xfrm>
          <a:prstGeom prst="rect">
            <a:avLst/>
          </a:prstGeom>
        </p:spPr>
        <p:txBody>
          <a:bodyPr vert="horz" lIns="36000" tIns="36000" bIns="36000"/>
          <a:lstStyle>
            <a:lvl1pPr marL="0" indent="0" algn="ctr">
              <a:buFontTx/>
              <a:buNone/>
              <a:defRPr sz="1200" baseline="0">
                <a:solidFill>
                  <a:srgbClr val="FFFFFF"/>
                </a:solidFill>
              </a:defRPr>
            </a:lvl1pPr>
          </a:lstStyle>
          <a:p>
            <a:r>
              <a:rPr lang="en-US" dirty="0"/>
              <a:t>Numeral if required</a:t>
            </a:r>
          </a:p>
        </p:txBody>
      </p:sp>
    </p:spTree>
    <p:extLst>
      <p:ext uri="{BB962C8B-B14F-4D97-AF65-F5344CB8AC3E}">
        <p14:creationId xmlns:p14="http://schemas.microsoft.com/office/powerpoint/2010/main" val="28371031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F81265-8E4B-43CD-841E-415A04A8C7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D7E2847-B79C-419A-B8FC-C25A90B0CA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00320B5-05AE-4554-857D-612E30270863}"/>
              </a:ext>
            </a:extLst>
          </p:cNvPr>
          <p:cNvSpPr>
            <a:spLocks noGrp="1"/>
          </p:cNvSpPr>
          <p:nvPr>
            <p:ph type="dt" sz="half" idx="10"/>
          </p:nvPr>
        </p:nvSpPr>
        <p:spPr/>
        <p:txBody>
          <a:bodyPr/>
          <a:lstStyle/>
          <a:p>
            <a:fld id="{7C50FC05-3277-490A-B33F-AEB05C2199D4}" type="datetimeFigureOut">
              <a:rPr lang="en-US" smtClean="0"/>
              <a:t>3/14/2023</a:t>
            </a:fld>
            <a:endParaRPr lang="en-US"/>
          </a:p>
        </p:txBody>
      </p:sp>
      <p:sp>
        <p:nvSpPr>
          <p:cNvPr id="5" name="Footer Placeholder 4">
            <a:extLst>
              <a:ext uri="{FF2B5EF4-FFF2-40B4-BE49-F238E27FC236}">
                <a16:creationId xmlns:a16="http://schemas.microsoft.com/office/drawing/2014/main" xmlns="" id="{BB317CEE-F1DF-4741-93E0-69D49FC5C8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941F4D4-1F54-4E4B-96DF-9A7BFE70CDCE}"/>
              </a:ext>
            </a:extLst>
          </p:cNvPr>
          <p:cNvSpPr>
            <a:spLocks noGrp="1"/>
          </p:cNvSpPr>
          <p:nvPr>
            <p:ph type="sldNum" sz="quarter" idx="12"/>
          </p:nvPr>
        </p:nvSpPr>
        <p:spPr/>
        <p:txBody>
          <a:bodyPr/>
          <a:lstStyle/>
          <a:p>
            <a:fld id="{7DB5F225-838B-4EB2-93C1-2598F3540D4F}" type="slidenum">
              <a:rPr lang="en-US" smtClean="0"/>
              <a:t>‹N°›</a:t>
            </a:fld>
            <a:endParaRPr lang="en-US"/>
          </a:p>
        </p:txBody>
      </p:sp>
    </p:spTree>
    <p:extLst>
      <p:ext uri="{BB962C8B-B14F-4D97-AF65-F5344CB8AC3E}">
        <p14:creationId xmlns:p14="http://schemas.microsoft.com/office/powerpoint/2010/main" val="24490217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234104-2A5D-482D-8D59-A8BC0D4BB1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FAB0E28-4E66-47C5-A02C-B6E0A84DA48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8C736CB-746D-44E8-891B-B8FE98C77772}"/>
              </a:ext>
            </a:extLst>
          </p:cNvPr>
          <p:cNvSpPr>
            <a:spLocks noGrp="1"/>
          </p:cNvSpPr>
          <p:nvPr>
            <p:ph type="dt" sz="half" idx="10"/>
          </p:nvPr>
        </p:nvSpPr>
        <p:spPr/>
        <p:txBody>
          <a:bodyPr/>
          <a:lstStyle/>
          <a:p>
            <a:fld id="{7C50FC05-3277-490A-B33F-AEB05C2199D4}" type="datetimeFigureOut">
              <a:rPr lang="en-US" smtClean="0"/>
              <a:t>3/14/2023</a:t>
            </a:fld>
            <a:endParaRPr lang="en-US"/>
          </a:p>
        </p:txBody>
      </p:sp>
      <p:sp>
        <p:nvSpPr>
          <p:cNvPr id="5" name="Footer Placeholder 4">
            <a:extLst>
              <a:ext uri="{FF2B5EF4-FFF2-40B4-BE49-F238E27FC236}">
                <a16:creationId xmlns:a16="http://schemas.microsoft.com/office/drawing/2014/main" xmlns="" id="{BDCB5751-E1A2-4E29-AC06-1D1E9EE9FD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2787C96-EF98-4C1E-BED5-0613D252696E}"/>
              </a:ext>
            </a:extLst>
          </p:cNvPr>
          <p:cNvSpPr>
            <a:spLocks noGrp="1"/>
          </p:cNvSpPr>
          <p:nvPr>
            <p:ph type="sldNum" sz="quarter" idx="12"/>
          </p:nvPr>
        </p:nvSpPr>
        <p:spPr/>
        <p:txBody>
          <a:bodyPr/>
          <a:lstStyle/>
          <a:p>
            <a:fld id="{7DB5F225-838B-4EB2-93C1-2598F3540D4F}" type="slidenum">
              <a:rPr lang="en-US" smtClean="0"/>
              <a:t>‹N°›</a:t>
            </a:fld>
            <a:endParaRPr lang="en-US"/>
          </a:p>
        </p:txBody>
      </p:sp>
    </p:spTree>
    <p:extLst>
      <p:ext uri="{BB962C8B-B14F-4D97-AF65-F5344CB8AC3E}">
        <p14:creationId xmlns:p14="http://schemas.microsoft.com/office/powerpoint/2010/main" val="6044462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47D17C-8479-4D70-AAA1-EE40867456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7C96C15-3A18-4553-ABE4-3440541270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30F11621-F852-4281-9582-7ABDC51AAD8D}"/>
              </a:ext>
            </a:extLst>
          </p:cNvPr>
          <p:cNvSpPr>
            <a:spLocks noGrp="1"/>
          </p:cNvSpPr>
          <p:nvPr>
            <p:ph type="dt" sz="half" idx="10"/>
          </p:nvPr>
        </p:nvSpPr>
        <p:spPr/>
        <p:txBody>
          <a:bodyPr/>
          <a:lstStyle/>
          <a:p>
            <a:fld id="{7C50FC05-3277-490A-B33F-AEB05C2199D4}" type="datetimeFigureOut">
              <a:rPr lang="en-US" smtClean="0"/>
              <a:t>3/14/2023</a:t>
            </a:fld>
            <a:endParaRPr lang="en-US"/>
          </a:p>
        </p:txBody>
      </p:sp>
      <p:sp>
        <p:nvSpPr>
          <p:cNvPr id="5" name="Footer Placeholder 4">
            <a:extLst>
              <a:ext uri="{FF2B5EF4-FFF2-40B4-BE49-F238E27FC236}">
                <a16:creationId xmlns:a16="http://schemas.microsoft.com/office/drawing/2014/main" xmlns="" id="{96DFE8C5-DD4B-4F2B-B7A0-6735BFD532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9797231-C630-40D1-9315-C3729072AECC}"/>
              </a:ext>
            </a:extLst>
          </p:cNvPr>
          <p:cNvSpPr>
            <a:spLocks noGrp="1"/>
          </p:cNvSpPr>
          <p:nvPr>
            <p:ph type="sldNum" sz="quarter" idx="12"/>
          </p:nvPr>
        </p:nvSpPr>
        <p:spPr/>
        <p:txBody>
          <a:bodyPr/>
          <a:lstStyle/>
          <a:p>
            <a:fld id="{7DB5F225-838B-4EB2-93C1-2598F3540D4F}" type="slidenum">
              <a:rPr lang="en-US" smtClean="0"/>
              <a:t>‹N°›</a:t>
            </a:fld>
            <a:endParaRPr lang="en-US"/>
          </a:p>
        </p:txBody>
      </p:sp>
    </p:spTree>
    <p:extLst>
      <p:ext uri="{BB962C8B-B14F-4D97-AF65-F5344CB8AC3E}">
        <p14:creationId xmlns:p14="http://schemas.microsoft.com/office/powerpoint/2010/main" val="37173109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DE61BE-BAA1-4779-81F7-01332CDAC5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415A602-294E-469C-9781-CA4537B5B40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EC1164B-5B37-47C3-84D9-6C862F52E56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BB6E847-0E85-4E04-91CA-B88EFEF3D650}"/>
              </a:ext>
            </a:extLst>
          </p:cNvPr>
          <p:cNvSpPr>
            <a:spLocks noGrp="1"/>
          </p:cNvSpPr>
          <p:nvPr>
            <p:ph type="dt" sz="half" idx="10"/>
          </p:nvPr>
        </p:nvSpPr>
        <p:spPr/>
        <p:txBody>
          <a:bodyPr/>
          <a:lstStyle/>
          <a:p>
            <a:fld id="{7C50FC05-3277-490A-B33F-AEB05C2199D4}" type="datetimeFigureOut">
              <a:rPr lang="en-US" smtClean="0"/>
              <a:t>3/14/2023</a:t>
            </a:fld>
            <a:endParaRPr lang="en-US"/>
          </a:p>
        </p:txBody>
      </p:sp>
      <p:sp>
        <p:nvSpPr>
          <p:cNvPr id="6" name="Footer Placeholder 5">
            <a:extLst>
              <a:ext uri="{FF2B5EF4-FFF2-40B4-BE49-F238E27FC236}">
                <a16:creationId xmlns:a16="http://schemas.microsoft.com/office/drawing/2014/main" xmlns="" id="{50FB932F-8142-4CA9-A036-088D0FDF1B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710F3E7-F8E7-4A5B-B31D-F5234FBE5355}"/>
              </a:ext>
            </a:extLst>
          </p:cNvPr>
          <p:cNvSpPr>
            <a:spLocks noGrp="1"/>
          </p:cNvSpPr>
          <p:nvPr>
            <p:ph type="sldNum" sz="quarter" idx="12"/>
          </p:nvPr>
        </p:nvSpPr>
        <p:spPr/>
        <p:txBody>
          <a:bodyPr/>
          <a:lstStyle/>
          <a:p>
            <a:fld id="{7DB5F225-838B-4EB2-93C1-2598F3540D4F}" type="slidenum">
              <a:rPr lang="en-US" smtClean="0"/>
              <a:t>‹N°›</a:t>
            </a:fld>
            <a:endParaRPr lang="en-US"/>
          </a:p>
        </p:txBody>
      </p:sp>
    </p:spTree>
    <p:extLst>
      <p:ext uri="{BB962C8B-B14F-4D97-AF65-F5344CB8AC3E}">
        <p14:creationId xmlns:p14="http://schemas.microsoft.com/office/powerpoint/2010/main" val="21977125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C7EA02-74C9-4C4D-A046-22FDEBFB64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E9806F7-FF54-4B98-9B44-A04F0AFA1E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C1D22E41-04E4-41AB-B1BC-228223388A7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679665E-9595-4891-B48B-7EBF6EA5F6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C4D069B5-75D9-4B85-9F02-D32B5AB0FD3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D7A46FC-2EDD-4707-BA4C-00F78734812E}"/>
              </a:ext>
            </a:extLst>
          </p:cNvPr>
          <p:cNvSpPr>
            <a:spLocks noGrp="1"/>
          </p:cNvSpPr>
          <p:nvPr>
            <p:ph type="dt" sz="half" idx="10"/>
          </p:nvPr>
        </p:nvSpPr>
        <p:spPr/>
        <p:txBody>
          <a:bodyPr/>
          <a:lstStyle/>
          <a:p>
            <a:fld id="{7C50FC05-3277-490A-B33F-AEB05C2199D4}" type="datetimeFigureOut">
              <a:rPr lang="en-US" smtClean="0"/>
              <a:t>3/14/2023</a:t>
            </a:fld>
            <a:endParaRPr lang="en-US"/>
          </a:p>
        </p:txBody>
      </p:sp>
      <p:sp>
        <p:nvSpPr>
          <p:cNvPr id="8" name="Footer Placeholder 7">
            <a:extLst>
              <a:ext uri="{FF2B5EF4-FFF2-40B4-BE49-F238E27FC236}">
                <a16:creationId xmlns:a16="http://schemas.microsoft.com/office/drawing/2014/main" xmlns="" id="{BE2C24A0-E45B-4B39-AB19-17B22FB41C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3CFC427-E72E-4681-9D56-2AD29A546621}"/>
              </a:ext>
            </a:extLst>
          </p:cNvPr>
          <p:cNvSpPr>
            <a:spLocks noGrp="1"/>
          </p:cNvSpPr>
          <p:nvPr>
            <p:ph type="sldNum" sz="quarter" idx="12"/>
          </p:nvPr>
        </p:nvSpPr>
        <p:spPr/>
        <p:txBody>
          <a:bodyPr/>
          <a:lstStyle/>
          <a:p>
            <a:fld id="{7DB5F225-838B-4EB2-93C1-2598F3540D4F}" type="slidenum">
              <a:rPr lang="en-US" smtClean="0"/>
              <a:t>‹N°›</a:t>
            </a:fld>
            <a:endParaRPr lang="en-US"/>
          </a:p>
        </p:txBody>
      </p:sp>
    </p:spTree>
    <p:extLst>
      <p:ext uri="{BB962C8B-B14F-4D97-AF65-F5344CB8AC3E}">
        <p14:creationId xmlns:p14="http://schemas.microsoft.com/office/powerpoint/2010/main" val="10954203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8D32A6-C85E-4610-AC2A-217F8276A6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60396E7-4D2D-4701-A14B-982814E7B450}"/>
              </a:ext>
            </a:extLst>
          </p:cNvPr>
          <p:cNvSpPr>
            <a:spLocks noGrp="1"/>
          </p:cNvSpPr>
          <p:nvPr>
            <p:ph type="dt" sz="half" idx="10"/>
          </p:nvPr>
        </p:nvSpPr>
        <p:spPr/>
        <p:txBody>
          <a:bodyPr/>
          <a:lstStyle/>
          <a:p>
            <a:fld id="{7C50FC05-3277-490A-B33F-AEB05C2199D4}" type="datetimeFigureOut">
              <a:rPr lang="en-US" smtClean="0"/>
              <a:t>3/14/2023</a:t>
            </a:fld>
            <a:endParaRPr lang="en-US"/>
          </a:p>
        </p:txBody>
      </p:sp>
      <p:sp>
        <p:nvSpPr>
          <p:cNvPr id="4" name="Footer Placeholder 3">
            <a:extLst>
              <a:ext uri="{FF2B5EF4-FFF2-40B4-BE49-F238E27FC236}">
                <a16:creationId xmlns:a16="http://schemas.microsoft.com/office/drawing/2014/main" xmlns="" id="{BE18820E-3FBC-4804-9F58-7D5283D086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6CC06EF4-9212-4D9E-8573-929621BD019D}"/>
              </a:ext>
            </a:extLst>
          </p:cNvPr>
          <p:cNvSpPr>
            <a:spLocks noGrp="1"/>
          </p:cNvSpPr>
          <p:nvPr>
            <p:ph type="sldNum" sz="quarter" idx="12"/>
          </p:nvPr>
        </p:nvSpPr>
        <p:spPr/>
        <p:txBody>
          <a:bodyPr/>
          <a:lstStyle/>
          <a:p>
            <a:fld id="{7DB5F225-838B-4EB2-93C1-2598F3540D4F}" type="slidenum">
              <a:rPr lang="en-US" smtClean="0"/>
              <a:t>‹N°›</a:t>
            </a:fld>
            <a:endParaRPr lang="en-US"/>
          </a:p>
        </p:txBody>
      </p:sp>
    </p:spTree>
    <p:extLst>
      <p:ext uri="{BB962C8B-B14F-4D97-AF65-F5344CB8AC3E}">
        <p14:creationId xmlns:p14="http://schemas.microsoft.com/office/powerpoint/2010/main" val="40436939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AD5C79F-96DE-40DA-A539-2F970A8AAA22}"/>
              </a:ext>
            </a:extLst>
          </p:cNvPr>
          <p:cNvSpPr>
            <a:spLocks noGrp="1"/>
          </p:cNvSpPr>
          <p:nvPr>
            <p:ph type="dt" sz="half" idx="10"/>
          </p:nvPr>
        </p:nvSpPr>
        <p:spPr/>
        <p:txBody>
          <a:bodyPr/>
          <a:lstStyle/>
          <a:p>
            <a:fld id="{7C50FC05-3277-490A-B33F-AEB05C2199D4}" type="datetimeFigureOut">
              <a:rPr lang="en-US" smtClean="0"/>
              <a:t>3/14/2023</a:t>
            </a:fld>
            <a:endParaRPr lang="en-US"/>
          </a:p>
        </p:txBody>
      </p:sp>
      <p:sp>
        <p:nvSpPr>
          <p:cNvPr id="3" name="Footer Placeholder 2">
            <a:extLst>
              <a:ext uri="{FF2B5EF4-FFF2-40B4-BE49-F238E27FC236}">
                <a16:creationId xmlns:a16="http://schemas.microsoft.com/office/drawing/2014/main" xmlns="" id="{F2BA25A2-4387-460D-8C37-A7DBFF2F52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BD0C1B9-3D6B-431D-9672-AF15900FDCE0}"/>
              </a:ext>
            </a:extLst>
          </p:cNvPr>
          <p:cNvSpPr>
            <a:spLocks noGrp="1"/>
          </p:cNvSpPr>
          <p:nvPr>
            <p:ph type="sldNum" sz="quarter" idx="12"/>
          </p:nvPr>
        </p:nvSpPr>
        <p:spPr/>
        <p:txBody>
          <a:bodyPr/>
          <a:lstStyle/>
          <a:p>
            <a:fld id="{7DB5F225-838B-4EB2-93C1-2598F3540D4F}" type="slidenum">
              <a:rPr lang="en-US" smtClean="0"/>
              <a:t>‹N°›</a:t>
            </a:fld>
            <a:endParaRPr lang="en-US"/>
          </a:p>
        </p:txBody>
      </p:sp>
    </p:spTree>
    <p:extLst>
      <p:ext uri="{BB962C8B-B14F-4D97-AF65-F5344CB8AC3E}">
        <p14:creationId xmlns:p14="http://schemas.microsoft.com/office/powerpoint/2010/main" val="1510746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grpSp>
        <p:nvGrpSpPr>
          <p:cNvPr id="4" name="Grouper 4"/>
          <p:cNvGrpSpPr>
            <a:grpSpLocks/>
          </p:cNvGrpSpPr>
          <p:nvPr userDrawn="1"/>
        </p:nvGrpSpPr>
        <p:grpSpPr bwMode="auto">
          <a:xfrm>
            <a:off x="896" y="882447"/>
            <a:ext cx="12191999" cy="127216"/>
            <a:chOff x="891" y="1433935"/>
            <a:chExt cx="19805650" cy="206338"/>
          </a:xfrm>
        </p:grpSpPr>
        <p:sp>
          <p:nvSpPr>
            <p:cNvPr id="5" name="Rectangle 4"/>
            <p:cNvSpPr/>
            <p:nvPr userDrawn="1"/>
          </p:nvSpPr>
          <p:spPr>
            <a:xfrm>
              <a:off x="891" y="1433935"/>
              <a:ext cx="19805650" cy="87185"/>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198013" tIns="99007" rIns="198013" bIns="99007" anchor="ctr"/>
            <a:lstStyle/>
            <a:p>
              <a:pPr algn="ctr" defTabSz="609054" eaLnBrk="1" hangingPunct="1">
                <a:defRPr/>
              </a:pPr>
              <a:endParaRPr lang="en-US" sz="2426">
                <a:solidFill>
                  <a:srgbClr val="FFFFFF"/>
                </a:solidFill>
                <a:ea typeface="ＭＳ Ｐゴシック" pitchFamily="34" charset="-128"/>
              </a:endParaRPr>
            </a:p>
          </p:txBody>
        </p:sp>
        <p:sp>
          <p:nvSpPr>
            <p:cNvPr id="6" name="Rectangle 5"/>
            <p:cNvSpPr/>
            <p:nvPr userDrawn="1"/>
          </p:nvSpPr>
          <p:spPr>
            <a:xfrm>
              <a:off x="891" y="1553088"/>
              <a:ext cx="19805650" cy="87185"/>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198013" tIns="99007" rIns="198013" bIns="99007" anchor="ctr"/>
            <a:lstStyle/>
            <a:p>
              <a:pPr algn="ctr" defTabSz="609054" eaLnBrk="1" hangingPunct="1">
                <a:defRPr/>
              </a:pPr>
              <a:endParaRPr lang="en-US" sz="2426">
                <a:solidFill>
                  <a:srgbClr val="FFFFFF"/>
                </a:solidFill>
                <a:ea typeface="ＭＳ Ｐゴシック" pitchFamily="34" charset="-128"/>
              </a:endParaRPr>
            </a:p>
          </p:txBody>
        </p:sp>
      </p:grpSp>
      <p:grpSp>
        <p:nvGrpSpPr>
          <p:cNvPr id="7" name="Group 4"/>
          <p:cNvGrpSpPr>
            <a:grpSpLocks/>
          </p:cNvGrpSpPr>
          <p:nvPr userDrawn="1"/>
        </p:nvGrpSpPr>
        <p:grpSpPr bwMode="auto">
          <a:xfrm>
            <a:off x="7234046" y="312664"/>
            <a:ext cx="4863901" cy="447943"/>
            <a:chOff x="12820541" y="554324"/>
            <a:chExt cx="8619758" cy="794236"/>
          </a:xfrm>
        </p:grpSpPr>
        <p:pic>
          <p:nvPicPr>
            <p:cNvPr id="8" name="Picture 2" descr="D:\Dropbox (WHOUNICEF)\WHOUNICEF Team Folder\Communications\Logos\JMP\JMP Logo - July 2017\JMP-logo-2017-7-4-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439642" y="554324"/>
              <a:ext cx="2993093" cy="794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D:\Dropbox (WHOUNICEF)\WHOUNICEF Team Folder\Communications\Logos\UNICEF\Black\UNICEF_logo_black.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8697903" y="565513"/>
              <a:ext cx="2742396" cy="66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D:\Dropbox (WHOUNICEF)\WHOUNICEF Team Folder\Communications\Logos\WHO\EN\WHO-EN-B-H.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2820541" y="556876"/>
              <a:ext cx="2335321" cy="72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Espace réservé du contenu 2"/>
          <p:cNvSpPr>
            <a:spLocks noGrp="1"/>
          </p:cNvSpPr>
          <p:nvPr>
            <p:ph idx="1"/>
          </p:nvPr>
        </p:nvSpPr>
        <p:spPr>
          <a:xfrm>
            <a:off x="391842" y="1325033"/>
            <a:ext cx="11265289" cy="4854134"/>
          </a:xfrm>
          <a:prstGeom prst="rect">
            <a:avLst/>
          </a:prstGeom>
        </p:spPr>
        <p:txBody>
          <a:bodyPr lIns="0" tIns="0" rIns="0" bIns="0"/>
          <a:lstStyle>
            <a:lvl1pPr marL="609429" indent="-321510" algn="l">
              <a:lnSpc>
                <a:spcPct val="100000"/>
              </a:lnSpc>
              <a:spcBef>
                <a:spcPts val="0"/>
              </a:spcBef>
              <a:spcAft>
                <a:spcPts val="0"/>
              </a:spcAft>
              <a:buClr>
                <a:srgbClr val="C30000"/>
              </a:buClr>
              <a:buSzPct val="100000"/>
              <a:buFont typeface="Lucida Grande"/>
              <a:buChar char="●"/>
              <a:defRPr sz="2934" b="0" i="0">
                <a:solidFill>
                  <a:srgbClr val="000000"/>
                </a:solidFill>
                <a:latin typeface="Arial Narrow"/>
                <a:cs typeface="Arial Narrow"/>
              </a:defRPr>
            </a:lvl1pPr>
            <a:lvl2pPr marL="852779" indent="-321510">
              <a:spcBef>
                <a:spcPts val="400"/>
              </a:spcBef>
              <a:buClr>
                <a:srgbClr val="C30000"/>
              </a:buClr>
              <a:buSzPct val="90000"/>
              <a:buFont typeface="Lucida Grande"/>
              <a:buChar char="●"/>
              <a:defRPr sz="2144" b="0" i="0">
                <a:solidFill>
                  <a:srgbClr val="000000"/>
                </a:solidFill>
                <a:latin typeface="Arial Narrow"/>
                <a:cs typeface="Arial Narrow"/>
              </a:defRPr>
            </a:lvl2pPr>
            <a:lvl3pPr marL="993218" indent="-280295">
              <a:spcBef>
                <a:spcPts val="400"/>
              </a:spcBef>
              <a:buClr>
                <a:srgbClr val="C30000"/>
              </a:buClr>
              <a:buSzPct val="80000"/>
              <a:buFont typeface="Lucida Grande"/>
              <a:buChar char="●"/>
              <a:defRPr sz="1749" b="0" i="0">
                <a:solidFill>
                  <a:srgbClr val="000000"/>
                </a:solidFill>
                <a:latin typeface="Arial Narrow"/>
                <a:cs typeface="Arial Narrow"/>
              </a:defRPr>
            </a:lvl3pPr>
            <a:lvl4pPr marL="698552" indent="0">
              <a:buNone/>
              <a:defRPr>
                <a:latin typeface="HelveticaNeueLT Pro 55 Roman" pitchFamily="34" charset="0"/>
              </a:defRPr>
            </a:lvl4pPr>
            <a:lvl5pPr>
              <a:defRPr>
                <a:latin typeface="HelveticaNeueLT Pro 55 Roman" pitchFamily="34" charset="0"/>
              </a:defRPr>
            </a:lvl5pPr>
          </a:lstStyle>
          <a:p>
            <a:pPr lvl="0"/>
            <a:r>
              <a:rPr lang="fr-CH" dirty="0"/>
              <a:t>Click to edit Master text styles</a:t>
            </a:r>
          </a:p>
          <a:p>
            <a:pPr lvl="1"/>
            <a:r>
              <a:rPr lang="fr-CH" dirty="0"/>
              <a:t>Second level</a:t>
            </a:r>
          </a:p>
          <a:p>
            <a:pPr lvl="2"/>
            <a:r>
              <a:rPr lang="fr-CH" dirty="0"/>
              <a:t>Third level</a:t>
            </a:r>
          </a:p>
        </p:txBody>
      </p:sp>
      <p:sp>
        <p:nvSpPr>
          <p:cNvPr id="9" name="Titre 1"/>
          <p:cNvSpPr>
            <a:spLocks noGrp="1"/>
          </p:cNvSpPr>
          <p:nvPr>
            <p:ph type="title"/>
          </p:nvPr>
        </p:nvSpPr>
        <p:spPr>
          <a:xfrm>
            <a:off x="533062" y="182407"/>
            <a:ext cx="10325173" cy="831477"/>
          </a:xfrm>
          <a:prstGeom prst="rect">
            <a:avLst/>
          </a:prstGeom>
        </p:spPr>
        <p:txBody>
          <a:bodyPr lIns="216032" tIns="108017" rIns="216032" bIns="108017"/>
          <a:lstStyle>
            <a:lvl1pPr>
              <a:spcAft>
                <a:spcPts val="1599"/>
              </a:spcAft>
              <a:defRPr sz="3442" b="0" i="0" spc="133" baseline="0">
                <a:latin typeface="Impact"/>
                <a:cs typeface="Impact"/>
              </a:defRPr>
            </a:lvl1pPr>
          </a:lstStyle>
          <a:p>
            <a:r>
              <a:rPr lang="fr-CH" dirty="0"/>
              <a:t>Cliquez et modifiez le titre</a:t>
            </a:r>
            <a:endParaRPr lang="fr-FR" dirty="0"/>
          </a:p>
        </p:txBody>
      </p:sp>
      <p:sp>
        <p:nvSpPr>
          <p:cNvPr id="12" name="Slide Number Placeholder 5"/>
          <p:cNvSpPr>
            <a:spLocks noGrp="1"/>
          </p:cNvSpPr>
          <p:nvPr>
            <p:ph type="sldNum" sz="quarter" idx="12"/>
          </p:nvPr>
        </p:nvSpPr>
        <p:spPr>
          <a:xfrm>
            <a:off x="9167065" y="6356304"/>
            <a:ext cx="2844890" cy="365521"/>
          </a:xfrm>
          <a:prstGeom prst="rect">
            <a:avLst/>
          </a:prstGeom>
        </p:spPr>
        <p:txBody>
          <a:bodyPr vert="horz" wrap="square" lIns="192911" tIns="96455" rIns="192911" bIns="96455" numCol="1" anchor="t" anchorCtr="0" compatLnSpc="1">
            <a:prstTxWarp prst="textNoShape">
              <a:avLst/>
            </a:prstTxWarp>
          </a:bodyPr>
          <a:lstStyle>
            <a:lvl1pPr eaLnBrk="1" hangingPunct="1">
              <a:defRPr smtClean="0">
                <a:solidFill>
                  <a:srgbClr val="FFFFFF"/>
                </a:solidFill>
              </a:defRPr>
            </a:lvl1pPr>
          </a:lstStyle>
          <a:p>
            <a:pPr>
              <a:defRPr/>
            </a:pPr>
            <a:fld id="{1D9E6990-7552-46B4-99D4-3120155BA7BD}" type="slidenum">
              <a:rPr lang="en-US" altLang="en-US"/>
              <a:pPr>
                <a:defRPr/>
              </a:pPr>
              <a:t>‹N°›</a:t>
            </a:fld>
            <a:endParaRPr lang="en-US" altLang="en-US"/>
          </a:p>
        </p:txBody>
      </p:sp>
      <p:sp>
        <p:nvSpPr>
          <p:cNvPr id="13" name="Footer Placeholder 4"/>
          <p:cNvSpPr>
            <a:spLocks noGrp="1"/>
          </p:cNvSpPr>
          <p:nvPr>
            <p:ph type="ftr" sz="quarter" idx="11"/>
          </p:nvPr>
        </p:nvSpPr>
        <p:spPr>
          <a:xfrm>
            <a:off x="4165219" y="6356304"/>
            <a:ext cx="3861562" cy="365521"/>
          </a:xfrm>
          <a:prstGeom prst="rect">
            <a:avLst/>
          </a:prstGeom>
        </p:spPr>
        <p:txBody>
          <a:bodyPr lIns="192911" tIns="96455" rIns="192911" bIns="96455"/>
          <a:lstStyle>
            <a:lvl1pPr eaLnBrk="1" hangingPunct="1">
              <a:defRPr>
                <a:solidFill>
                  <a:prstClr val="black">
                    <a:tint val="75000"/>
                  </a:prstClr>
                </a:solidFill>
              </a:defRPr>
            </a:lvl1pPr>
          </a:lstStyle>
          <a:p>
            <a:pPr>
              <a:defRPr/>
            </a:pPr>
            <a:r>
              <a:rPr lang="en-US" dirty="0"/>
              <a:t>Strengthening WinS Monitoring (ILE 2017) |</a:t>
            </a:r>
          </a:p>
        </p:txBody>
      </p:sp>
    </p:spTree>
    <p:extLst>
      <p:ext uri="{BB962C8B-B14F-4D97-AF65-F5344CB8AC3E}">
        <p14:creationId xmlns:p14="http://schemas.microsoft.com/office/powerpoint/2010/main" val="31007058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5E654D-21AC-446A-AFD0-3D3A88A5C8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D6FF184-E31B-4D06-AE62-E1C54B9AC0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CE196F1-C198-4C15-AC4F-2E15525EAC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8C4DE82-2F0E-4EEA-91BB-4323FCCA53E3}"/>
              </a:ext>
            </a:extLst>
          </p:cNvPr>
          <p:cNvSpPr>
            <a:spLocks noGrp="1"/>
          </p:cNvSpPr>
          <p:nvPr>
            <p:ph type="dt" sz="half" idx="10"/>
          </p:nvPr>
        </p:nvSpPr>
        <p:spPr/>
        <p:txBody>
          <a:bodyPr/>
          <a:lstStyle/>
          <a:p>
            <a:fld id="{7C50FC05-3277-490A-B33F-AEB05C2199D4}" type="datetimeFigureOut">
              <a:rPr lang="en-US" smtClean="0"/>
              <a:t>3/14/2023</a:t>
            </a:fld>
            <a:endParaRPr lang="en-US"/>
          </a:p>
        </p:txBody>
      </p:sp>
      <p:sp>
        <p:nvSpPr>
          <p:cNvPr id="6" name="Footer Placeholder 5">
            <a:extLst>
              <a:ext uri="{FF2B5EF4-FFF2-40B4-BE49-F238E27FC236}">
                <a16:creationId xmlns:a16="http://schemas.microsoft.com/office/drawing/2014/main" xmlns="" id="{0C982962-DE2C-4621-A86D-1494FFC38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AC60C0B-9EF7-4241-A736-9FECBA13185D}"/>
              </a:ext>
            </a:extLst>
          </p:cNvPr>
          <p:cNvSpPr>
            <a:spLocks noGrp="1"/>
          </p:cNvSpPr>
          <p:nvPr>
            <p:ph type="sldNum" sz="quarter" idx="12"/>
          </p:nvPr>
        </p:nvSpPr>
        <p:spPr/>
        <p:txBody>
          <a:bodyPr/>
          <a:lstStyle/>
          <a:p>
            <a:fld id="{7DB5F225-838B-4EB2-93C1-2598F3540D4F}" type="slidenum">
              <a:rPr lang="en-US" smtClean="0"/>
              <a:t>‹N°›</a:t>
            </a:fld>
            <a:endParaRPr lang="en-US"/>
          </a:p>
        </p:txBody>
      </p:sp>
    </p:spTree>
    <p:extLst>
      <p:ext uri="{BB962C8B-B14F-4D97-AF65-F5344CB8AC3E}">
        <p14:creationId xmlns:p14="http://schemas.microsoft.com/office/powerpoint/2010/main" val="16161117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DF70C6-0F33-4218-9F14-33F87B40C1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B9E0EB7-74F4-493B-BFD3-0892CAC6CD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2F0D03D-D39A-49D0-92AA-84682795C4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A80B5A6-221A-49D7-B20F-40B81BBA9884}"/>
              </a:ext>
            </a:extLst>
          </p:cNvPr>
          <p:cNvSpPr>
            <a:spLocks noGrp="1"/>
          </p:cNvSpPr>
          <p:nvPr>
            <p:ph type="dt" sz="half" idx="10"/>
          </p:nvPr>
        </p:nvSpPr>
        <p:spPr/>
        <p:txBody>
          <a:bodyPr/>
          <a:lstStyle/>
          <a:p>
            <a:fld id="{7C50FC05-3277-490A-B33F-AEB05C2199D4}" type="datetimeFigureOut">
              <a:rPr lang="en-US" smtClean="0"/>
              <a:t>3/14/2023</a:t>
            </a:fld>
            <a:endParaRPr lang="en-US"/>
          </a:p>
        </p:txBody>
      </p:sp>
      <p:sp>
        <p:nvSpPr>
          <p:cNvPr id="6" name="Footer Placeholder 5">
            <a:extLst>
              <a:ext uri="{FF2B5EF4-FFF2-40B4-BE49-F238E27FC236}">
                <a16:creationId xmlns:a16="http://schemas.microsoft.com/office/drawing/2014/main" xmlns="" id="{131DA55B-7C3C-4D13-9A6C-AD7BEB189C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157B7CA-08C2-471F-B23C-A854D294CAD3}"/>
              </a:ext>
            </a:extLst>
          </p:cNvPr>
          <p:cNvSpPr>
            <a:spLocks noGrp="1"/>
          </p:cNvSpPr>
          <p:nvPr>
            <p:ph type="sldNum" sz="quarter" idx="12"/>
          </p:nvPr>
        </p:nvSpPr>
        <p:spPr/>
        <p:txBody>
          <a:bodyPr/>
          <a:lstStyle/>
          <a:p>
            <a:fld id="{7DB5F225-838B-4EB2-93C1-2598F3540D4F}" type="slidenum">
              <a:rPr lang="en-US" smtClean="0"/>
              <a:t>‹N°›</a:t>
            </a:fld>
            <a:endParaRPr lang="en-US"/>
          </a:p>
        </p:txBody>
      </p:sp>
    </p:spTree>
    <p:extLst>
      <p:ext uri="{BB962C8B-B14F-4D97-AF65-F5344CB8AC3E}">
        <p14:creationId xmlns:p14="http://schemas.microsoft.com/office/powerpoint/2010/main" val="9533849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1454E5-5913-4AD6-AD5F-D8E2AFB7E8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57E17BA-068A-4A95-A836-EC3E8B2F451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66EA470-466E-4D03-9D62-2DE15E68BAD0}"/>
              </a:ext>
            </a:extLst>
          </p:cNvPr>
          <p:cNvSpPr>
            <a:spLocks noGrp="1"/>
          </p:cNvSpPr>
          <p:nvPr>
            <p:ph type="dt" sz="half" idx="10"/>
          </p:nvPr>
        </p:nvSpPr>
        <p:spPr/>
        <p:txBody>
          <a:bodyPr/>
          <a:lstStyle/>
          <a:p>
            <a:fld id="{7C50FC05-3277-490A-B33F-AEB05C2199D4}" type="datetimeFigureOut">
              <a:rPr lang="en-US" smtClean="0"/>
              <a:t>3/14/2023</a:t>
            </a:fld>
            <a:endParaRPr lang="en-US"/>
          </a:p>
        </p:txBody>
      </p:sp>
      <p:sp>
        <p:nvSpPr>
          <p:cNvPr id="5" name="Footer Placeholder 4">
            <a:extLst>
              <a:ext uri="{FF2B5EF4-FFF2-40B4-BE49-F238E27FC236}">
                <a16:creationId xmlns:a16="http://schemas.microsoft.com/office/drawing/2014/main" xmlns="" id="{022EE2FB-C6AE-4E1D-874E-DC5FED7A17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3FA13F5-EF8B-4D68-A5C0-E2E1CBBB3C5E}"/>
              </a:ext>
            </a:extLst>
          </p:cNvPr>
          <p:cNvSpPr>
            <a:spLocks noGrp="1"/>
          </p:cNvSpPr>
          <p:nvPr>
            <p:ph type="sldNum" sz="quarter" idx="12"/>
          </p:nvPr>
        </p:nvSpPr>
        <p:spPr/>
        <p:txBody>
          <a:bodyPr/>
          <a:lstStyle/>
          <a:p>
            <a:fld id="{7DB5F225-838B-4EB2-93C1-2598F3540D4F}" type="slidenum">
              <a:rPr lang="en-US" smtClean="0"/>
              <a:t>‹N°›</a:t>
            </a:fld>
            <a:endParaRPr lang="en-US"/>
          </a:p>
        </p:txBody>
      </p:sp>
    </p:spTree>
    <p:extLst>
      <p:ext uri="{BB962C8B-B14F-4D97-AF65-F5344CB8AC3E}">
        <p14:creationId xmlns:p14="http://schemas.microsoft.com/office/powerpoint/2010/main" val="41402679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C6DCE4A-AFAC-47A2-BDB6-C85B27DDC7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FBCC5B7-A6BF-43D7-9B7C-5440B9D6BDC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9430995-5866-4933-BB4E-4C399EF6F956}"/>
              </a:ext>
            </a:extLst>
          </p:cNvPr>
          <p:cNvSpPr>
            <a:spLocks noGrp="1"/>
          </p:cNvSpPr>
          <p:nvPr>
            <p:ph type="dt" sz="half" idx="10"/>
          </p:nvPr>
        </p:nvSpPr>
        <p:spPr/>
        <p:txBody>
          <a:bodyPr/>
          <a:lstStyle/>
          <a:p>
            <a:fld id="{7C50FC05-3277-490A-B33F-AEB05C2199D4}" type="datetimeFigureOut">
              <a:rPr lang="en-US" smtClean="0"/>
              <a:t>3/14/2023</a:t>
            </a:fld>
            <a:endParaRPr lang="en-US"/>
          </a:p>
        </p:txBody>
      </p:sp>
      <p:sp>
        <p:nvSpPr>
          <p:cNvPr id="5" name="Footer Placeholder 4">
            <a:extLst>
              <a:ext uri="{FF2B5EF4-FFF2-40B4-BE49-F238E27FC236}">
                <a16:creationId xmlns:a16="http://schemas.microsoft.com/office/drawing/2014/main" xmlns="" id="{E2549980-D8FD-4704-B216-C6C7B0A8F9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E7C1141-7303-493D-9A47-4C3E7343DAC4}"/>
              </a:ext>
            </a:extLst>
          </p:cNvPr>
          <p:cNvSpPr>
            <a:spLocks noGrp="1"/>
          </p:cNvSpPr>
          <p:nvPr>
            <p:ph type="sldNum" sz="quarter" idx="12"/>
          </p:nvPr>
        </p:nvSpPr>
        <p:spPr/>
        <p:txBody>
          <a:bodyPr/>
          <a:lstStyle/>
          <a:p>
            <a:fld id="{7DB5F225-838B-4EB2-93C1-2598F3540D4F}" type="slidenum">
              <a:rPr lang="en-US" smtClean="0"/>
              <a:t>‹N°›</a:t>
            </a:fld>
            <a:endParaRPr lang="en-US"/>
          </a:p>
        </p:txBody>
      </p:sp>
    </p:spTree>
    <p:extLst>
      <p:ext uri="{BB962C8B-B14F-4D97-AF65-F5344CB8AC3E}">
        <p14:creationId xmlns:p14="http://schemas.microsoft.com/office/powerpoint/2010/main" val="4434436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Tree>
    <p:extLst>
      <p:ext uri="{BB962C8B-B14F-4D97-AF65-F5344CB8AC3E}">
        <p14:creationId xmlns:p14="http://schemas.microsoft.com/office/powerpoint/2010/main" val="28847082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F46A99-B070-467A-90DE-A830AC3C3BF7}" type="datetime1">
              <a:rPr lang="en-US" smtClean="0">
                <a:solidFill>
                  <a:prstClr val="black">
                    <a:tint val="75000"/>
                  </a:prstClr>
                </a:solidFill>
              </a:rPr>
              <a:t>3/14/2023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814231-C564-459E-A527-55508A559AB2}" type="slidenum">
              <a:rPr lang="en-US">
                <a:solidFill>
                  <a:prstClr val="white"/>
                </a:solidFill>
              </a:rPr>
              <a:pPr/>
              <a:t>‹N°›</a:t>
            </a:fld>
            <a:endParaRPr lang="en-US">
              <a:solidFill>
                <a:prstClr val="white"/>
              </a:solidFill>
            </a:endParaRPr>
          </a:p>
        </p:txBody>
      </p:sp>
    </p:spTree>
    <p:extLst>
      <p:ext uri="{BB962C8B-B14F-4D97-AF65-F5344CB8AC3E}">
        <p14:creationId xmlns:p14="http://schemas.microsoft.com/office/powerpoint/2010/main" val="5444244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Rectangle 3"/>
          <p:cNvSpPr/>
          <p:nvPr userDrawn="1"/>
        </p:nvSpPr>
        <p:spPr>
          <a:xfrm>
            <a:off x="-31750" y="1412875"/>
            <a:ext cx="12192001"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5" name="Rectangle 4"/>
          <p:cNvSpPr/>
          <p:nvPr userDrawn="1"/>
        </p:nvSpPr>
        <p:spPr>
          <a:xfrm>
            <a:off x="0" y="1412875"/>
            <a:ext cx="12192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3"/>
          <p:cNvSpPr>
            <a:spLocks noGrp="1"/>
          </p:cNvSpPr>
          <p:nvPr>
            <p:ph type="dt" sz="half" idx="10"/>
          </p:nvPr>
        </p:nvSpPr>
        <p:spPr/>
        <p:txBody>
          <a:bodyPr/>
          <a:lstStyle>
            <a:lvl1pPr>
              <a:defRPr/>
            </a:lvl1pPr>
          </a:lstStyle>
          <a:p>
            <a:pPr>
              <a:defRPr/>
            </a:pPr>
            <a:fld id="{F8CB7F80-1FCA-44DE-B367-8B90B6BE6B82}" type="datetime1">
              <a:rPr lang="en-US" smtClean="0">
                <a:solidFill>
                  <a:prstClr val="black">
                    <a:tint val="75000"/>
                  </a:prstClr>
                </a:solidFill>
              </a:rPr>
              <a:t>3/14/2023</a:t>
            </a:fld>
            <a:endParaRPr lang="en-GB">
              <a:solidFill>
                <a:prstClr val="black">
                  <a:tint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A73939FE-7BC6-42BD-B27E-1F76D60FE7C3}" type="slidenum">
              <a:rPr lang="en-GB">
                <a:solidFill>
                  <a:prstClr val="white"/>
                </a:solidFill>
              </a:rPr>
              <a:pPr>
                <a:defRPr/>
              </a:pPr>
              <a:t>‹N°›</a:t>
            </a:fld>
            <a:endParaRPr lang="en-GB">
              <a:solidFill>
                <a:prstClr val="white"/>
              </a:solidFill>
            </a:endParaRPr>
          </a:p>
        </p:txBody>
      </p:sp>
    </p:spTree>
    <p:extLst>
      <p:ext uri="{BB962C8B-B14F-4D97-AF65-F5344CB8AC3E}">
        <p14:creationId xmlns:p14="http://schemas.microsoft.com/office/powerpoint/2010/main" val="36585619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1509D2-BF79-4526-A68C-7AC823EBD3C6}"/>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xmlns="" id="{B4A5E14B-62D1-48BA-BC44-B6C1F12BF3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xmlns="" id="{8D6DA308-23E0-4889-A809-B6F9F63D9F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xmlns="" id="{66622811-1B16-4B99-8485-39BC88B16E32}"/>
              </a:ext>
            </a:extLst>
          </p:cNvPr>
          <p:cNvSpPr>
            <a:spLocks noGrp="1"/>
          </p:cNvSpPr>
          <p:nvPr>
            <p:ph type="dt" sz="half" idx="10"/>
          </p:nvPr>
        </p:nvSpPr>
        <p:spPr/>
        <p:txBody>
          <a:bodyPr/>
          <a:lstStyle/>
          <a:p>
            <a:fld id="{42FFFC71-E040-4FD0-8E95-555B9C55FADC}" type="datetimeFigureOut">
              <a:rPr lang="en-SG" smtClean="0"/>
              <a:t>14/3/2023</a:t>
            </a:fld>
            <a:endParaRPr lang="en-SG"/>
          </a:p>
        </p:txBody>
      </p:sp>
      <p:sp>
        <p:nvSpPr>
          <p:cNvPr id="6" name="Footer Placeholder 5">
            <a:extLst>
              <a:ext uri="{FF2B5EF4-FFF2-40B4-BE49-F238E27FC236}">
                <a16:creationId xmlns:a16="http://schemas.microsoft.com/office/drawing/2014/main" xmlns="" id="{B0A56DA4-BB2E-4A3D-8711-3A8BDB880DE8}"/>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xmlns="" id="{4113E3DD-71F0-4CBC-BFC7-229E93A64589}"/>
              </a:ext>
            </a:extLst>
          </p:cNvPr>
          <p:cNvSpPr>
            <a:spLocks noGrp="1"/>
          </p:cNvSpPr>
          <p:nvPr>
            <p:ph type="sldNum" sz="quarter" idx="12"/>
          </p:nvPr>
        </p:nvSpPr>
        <p:spPr/>
        <p:txBody>
          <a:bodyPr/>
          <a:lstStyle/>
          <a:p>
            <a:fld id="{D10CBB3E-7249-478B-B176-36FCCDF46292}" type="slidenum">
              <a:rPr lang="en-SG" smtClean="0"/>
              <a:t>‹N°›</a:t>
            </a:fld>
            <a:endParaRPr lang="en-SG"/>
          </a:p>
        </p:txBody>
      </p:sp>
    </p:spTree>
    <p:extLst>
      <p:ext uri="{BB962C8B-B14F-4D97-AF65-F5344CB8AC3E}">
        <p14:creationId xmlns:p14="http://schemas.microsoft.com/office/powerpoint/2010/main" val="1928756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65E872-734C-4F3F-A1A1-E6D3FA9D3511}" type="datetimeFigureOut">
              <a:rPr lang="en-US" smtClean="0"/>
              <a:t>3/14/2023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3C999E-D81C-454A-99D6-3117554FF7B7}" type="slidenum">
              <a:rPr lang="en-US" smtClean="0"/>
              <a:t>‹N°›</a:t>
            </a:fld>
            <a:endParaRPr lang="en-US"/>
          </a:p>
        </p:txBody>
      </p:sp>
    </p:spTree>
    <p:extLst>
      <p:ext uri="{BB962C8B-B14F-4D97-AF65-F5344CB8AC3E}">
        <p14:creationId xmlns:p14="http://schemas.microsoft.com/office/powerpoint/2010/main" val="103750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65E872-734C-4F3F-A1A1-E6D3FA9D3511}" type="datetimeFigureOut">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‹N°›</a:t>
            </a:fld>
            <a:endParaRPr lang="en-US"/>
          </a:p>
        </p:txBody>
      </p:sp>
    </p:spTree>
    <p:extLst>
      <p:ext uri="{BB962C8B-B14F-4D97-AF65-F5344CB8AC3E}">
        <p14:creationId xmlns:p14="http://schemas.microsoft.com/office/powerpoint/2010/main" val="3515334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65E872-734C-4F3F-A1A1-E6D3FA9D3511}" type="datetimeFigureOut">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‹N°›</a:t>
            </a:fld>
            <a:endParaRPr lang="en-US"/>
          </a:p>
        </p:txBody>
      </p:sp>
    </p:spTree>
    <p:extLst>
      <p:ext uri="{BB962C8B-B14F-4D97-AF65-F5344CB8AC3E}">
        <p14:creationId xmlns:p14="http://schemas.microsoft.com/office/powerpoint/2010/main" val="2615568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65E872-734C-4F3F-A1A1-E6D3FA9D3511}" type="datetimeFigureOut">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‹N°›</a:t>
            </a:fld>
            <a:endParaRPr lang="en-US"/>
          </a:p>
        </p:txBody>
      </p:sp>
    </p:spTree>
    <p:extLst>
      <p:ext uri="{BB962C8B-B14F-4D97-AF65-F5344CB8AC3E}">
        <p14:creationId xmlns:p14="http://schemas.microsoft.com/office/powerpoint/2010/main" val="1463019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65E872-734C-4F3F-A1A1-E6D3FA9D3511}" type="datetimeFigureOut">
              <a:rPr lang="en-US" smtClean="0"/>
              <a:t>3/14/2023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C999E-D81C-454A-99D6-3117554FF7B7}" type="slidenum">
              <a:rPr lang="en-US" smtClean="0"/>
              <a:t>‹N°›</a:t>
            </a:fld>
            <a:endParaRPr lang="en-US"/>
          </a:p>
        </p:txBody>
      </p:sp>
    </p:spTree>
    <p:extLst>
      <p:ext uri="{BB962C8B-B14F-4D97-AF65-F5344CB8AC3E}">
        <p14:creationId xmlns:p14="http://schemas.microsoft.com/office/powerpoint/2010/main" val="628134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image" Target="../media/image3.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6.xml"/><Relationship Id="rId7" Type="http://schemas.openxmlformats.org/officeDocument/2006/relationships/image" Target="../media/image2.pn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0" y="6040438"/>
            <a:ext cx="12192000" cy="836612"/>
          </a:xfrm>
          <a:prstGeom prst="rect">
            <a:avLst/>
          </a:prstGeom>
          <a:solidFill>
            <a:srgbClr val="263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1027"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Cliquez pour modifier le style du titre principal</a:t>
            </a:r>
            <a:endParaRPr lang="en-GB"/>
          </a:p>
        </p:txBody>
      </p:sp>
      <p:sp>
        <p:nvSpPr>
          <p:cNvPr id="1028"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CE7E3C6-8B07-4DAC-8889-8EFBFA7B9351}" type="datetime1">
              <a:rPr lang="en-US" smtClean="0">
                <a:solidFill>
                  <a:prstClr val="black">
                    <a:tint val="75000"/>
                  </a:prstClr>
                </a:solidFill>
              </a:rPr>
              <a:t>3/14/2023</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24" name="Rectangle 23"/>
          <p:cNvSpPr/>
          <p:nvPr/>
        </p:nvSpPr>
        <p:spPr>
          <a:xfrm>
            <a:off x="-31750" y="1412875"/>
            <a:ext cx="12192001"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6" name="Slide Number Placeholder 5"/>
          <p:cNvSpPr>
            <a:spLocks noGrp="1"/>
          </p:cNvSpPr>
          <p:nvPr>
            <p:ph type="sldNum" sz="quarter" idx="4"/>
          </p:nvPr>
        </p:nvSpPr>
        <p:spPr>
          <a:xfrm>
            <a:off x="9167284" y="6356351"/>
            <a:ext cx="2844800" cy="365125"/>
          </a:xfrm>
          <a:prstGeom prst="rect">
            <a:avLst/>
          </a:prstGeom>
        </p:spPr>
        <p:txBody>
          <a:bodyPr vert="horz" lIns="91440" tIns="45720" rIns="91440" bIns="45720" rtlCol="0" anchor="ctr"/>
          <a:lstStyle>
            <a:lvl1pPr algn="r" fontAlgn="auto">
              <a:spcBef>
                <a:spcPts val="0"/>
              </a:spcBef>
              <a:spcAft>
                <a:spcPts val="0"/>
              </a:spcAft>
              <a:defRPr sz="1200" baseline="0" smtClean="0">
                <a:solidFill>
                  <a:schemeClr val="bg1"/>
                </a:solidFill>
                <a:latin typeface="+mn-lt"/>
                <a:cs typeface="+mn-cs"/>
              </a:defRPr>
            </a:lvl1pPr>
          </a:lstStyle>
          <a:p>
            <a:pPr>
              <a:defRPr/>
            </a:pPr>
            <a:fld id="{402BE56B-010E-4616-ABA9-1B499FE467B2}" type="slidenum">
              <a:rPr lang="en-GB">
                <a:solidFill>
                  <a:prstClr val="white"/>
                </a:solidFill>
              </a:rPr>
              <a:t>‹N°›</a:t>
            </a:fld>
            <a:endParaRPr lang="en-GB">
              <a:solidFill>
                <a:prstClr val="white"/>
              </a:solidFill>
            </a:endParaRPr>
          </a:p>
        </p:txBody>
      </p:sp>
      <p:pic>
        <p:nvPicPr>
          <p:cNvPr id="1033" name="Picture 11"/>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619129" y="6276976"/>
            <a:ext cx="1886609"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3" descr="D:\Admin\Logo\WHO-EN-W-H.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19667" y="6272214"/>
            <a:ext cx="1763557"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5047129" y="6185835"/>
            <a:ext cx="1999130" cy="595312"/>
          </a:xfrm>
          <a:prstGeom prst="rect">
            <a:avLst/>
          </a:prstGeom>
        </p:spPr>
      </p:pic>
    </p:spTree>
    <p:extLst>
      <p:ext uri="{BB962C8B-B14F-4D97-AF65-F5344CB8AC3E}">
        <p14:creationId xmlns:p14="http://schemas.microsoft.com/office/powerpoint/2010/main" val="273846868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748" r:id="rId4"/>
    <p:sldLayoutId id="2147483755" r:id="rId5"/>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Cliquez pour modifier le style du titre principal</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Modifier les styles du texte maître</a:t>
            </a:r>
          </a:p>
          <a:p>
            <a:pPr lvl="1"/>
            <a:r>
              <a:rPr lang="en-US"/>
              <a:t>Deuxième niveau</a:t>
            </a:r>
          </a:p>
          <a:p>
            <a:pPr lvl="2"/>
            <a:r>
              <a:rPr lang="en-US"/>
              <a:t>Troisième niveau</a:t>
            </a:r>
          </a:p>
          <a:p>
            <a:pPr lvl="3"/>
            <a:r>
              <a:rPr lang="en-US"/>
              <a:t>Quatrième niveau</a:t>
            </a:r>
          </a:p>
          <a:p>
            <a:pPr lvl="4"/>
            <a:r>
              <a:rPr lang="en-US"/>
              <a:t>Cinquième niveau</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65E872-734C-4F3F-A1A1-E6D3FA9D3511}" type="datetimeFigureOut">
              <a:rPr lang="en-US" smtClean="0"/>
              <a:t>3/14/2023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3C999E-D81C-454A-99D6-3117554FF7B7}" type="slidenum">
              <a:rPr lang="en-US" smtClean="0"/>
              <a:t>‹N°›</a:t>
            </a:fld>
            <a:endParaRPr lang="en-US"/>
          </a:p>
        </p:txBody>
      </p:sp>
    </p:spTree>
    <p:extLst>
      <p:ext uri="{BB962C8B-B14F-4D97-AF65-F5344CB8AC3E}">
        <p14:creationId xmlns:p14="http://schemas.microsoft.com/office/powerpoint/2010/main" val="227968504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Cliquez pour modifier le style du titre principal</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Modifier les styles du texte maître</a:t>
            </a:r>
          </a:p>
          <a:p>
            <a:pPr lvl="1"/>
            <a:r>
              <a:rPr lang="en-US"/>
              <a:t>Deuxième niveau</a:t>
            </a:r>
          </a:p>
          <a:p>
            <a:pPr lvl="2"/>
            <a:r>
              <a:rPr lang="en-US"/>
              <a:t>Troisième niveau</a:t>
            </a:r>
          </a:p>
          <a:p>
            <a:pPr lvl="3"/>
            <a:r>
              <a:rPr lang="en-US"/>
              <a:t>Quatrième niveau</a:t>
            </a:r>
          </a:p>
          <a:p>
            <a:pPr lvl="4"/>
            <a:r>
              <a:rPr lang="en-US"/>
              <a:t>Cinquième niveau</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65E872-734C-4F3F-A1A1-E6D3FA9D3511}" type="datetimeFigureOut">
              <a:rPr lang="en-US" smtClean="0"/>
              <a:t>3/14/2023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3C999E-D81C-454A-99D6-3117554FF7B7}" type="slidenum">
              <a:rPr lang="en-US" smtClean="0"/>
              <a:t>‹N°›</a:t>
            </a:fld>
            <a:endParaRPr lang="en-US"/>
          </a:p>
        </p:txBody>
      </p:sp>
    </p:spTree>
    <p:extLst>
      <p:ext uri="{BB962C8B-B14F-4D97-AF65-F5344CB8AC3E}">
        <p14:creationId xmlns:p14="http://schemas.microsoft.com/office/powerpoint/2010/main" val="118078517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0" y="6040438"/>
            <a:ext cx="12192000" cy="836612"/>
          </a:xfrm>
          <a:prstGeom prst="rect">
            <a:avLst/>
          </a:prstGeom>
          <a:solidFill>
            <a:srgbClr val="263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1027"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Cliquez pour modifier le style du titre principal</a:t>
            </a:r>
            <a:endParaRPr lang="en-GB"/>
          </a:p>
        </p:txBody>
      </p:sp>
      <p:sp>
        <p:nvSpPr>
          <p:cNvPr id="1028"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CE7E3C6-8B07-4DAC-8889-8EFBFA7B9351}" type="datetime1">
              <a:rPr lang="en-US" smtClean="0">
                <a:solidFill>
                  <a:prstClr val="black">
                    <a:tint val="75000"/>
                  </a:prstClr>
                </a:solidFill>
              </a:rPr>
              <a:t>3/14/2023</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24" name="Rectangle 23"/>
          <p:cNvSpPr/>
          <p:nvPr/>
        </p:nvSpPr>
        <p:spPr>
          <a:xfrm>
            <a:off x="-31750" y="1412875"/>
            <a:ext cx="12192001"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6" name="Slide Number Placeholder 5"/>
          <p:cNvSpPr>
            <a:spLocks noGrp="1"/>
          </p:cNvSpPr>
          <p:nvPr>
            <p:ph type="sldNum" sz="quarter" idx="4"/>
          </p:nvPr>
        </p:nvSpPr>
        <p:spPr>
          <a:xfrm>
            <a:off x="9167284" y="6356351"/>
            <a:ext cx="2844800" cy="365125"/>
          </a:xfrm>
          <a:prstGeom prst="rect">
            <a:avLst/>
          </a:prstGeom>
        </p:spPr>
        <p:txBody>
          <a:bodyPr vert="horz" lIns="91440" tIns="45720" rIns="91440" bIns="45720" rtlCol="0" anchor="ctr"/>
          <a:lstStyle>
            <a:lvl1pPr algn="r" fontAlgn="auto">
              <a:spcBef>
                <a:spcPts val="0"/>
              </a:spcBef>
              <a:spcAft>
                <a:spcPts val="0"/>
              </a:spcAft>
              <a:defRPr sz="1200" baseline="0" smtClean="0">
                <a:solidFill>
                  <a:schemeClr val="bg1"/>
                </a:solidFill>
                <a:latin typeface="+mn-lt"/>
                <a:cs typeface="+mn-cs"/>
              </a:defRPr>
            </a:lvl1pPr>
          </a:lstStyle>
          <a:p>
            <a:pPr>
              <a:defRPr/>
            </a:pPr>
            <a:fld id="{402BE56B-010E-4616-ABA9-1B499FE467B2}" type="slidenum">
              <a:rPr lang="en-GB">
                <a:solidFill>
                  <a:prstClr val="white"/>
                </a:solidFill>
              </a:rPr>
              <a:t>‹N°›</a:t>
            </a:fld>
            <a:endParaRPr lang="en-GB">
              <a:solidFill>
                <a:prstClr val="white"/>
              </a:solidFill>
            </a:endParaRPr>
          </a:p>
        </p:txBody>
      </p:sp>
      <p:pic>
        <p:nvPicPr>
          <p:cNvPr id="1033" name="Picture 11"/>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619129" y="6276976"/>
            <a:ext cx="1886609"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3" descr="D:\Admin\Logo\WHO-EN-W-H.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19667" y="6272214"/>
            <a:ext cx="1763557"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5047129" y="6185835"/>
            <a:ext cx="1999130" cy="595312"/>
          </a:xfrm>
          <a:prstGeom prst="rect">
            <a:avLst/>
          </a:prstGeom>
        </p:spPr>
      </p:pic>
    </p:spTree>
    <p:extLst>
      <p:ext uri="{BB962C8B-B14F-4D97-AF65-F5344CB8AC3E}">
        <p14:creationId xmlns:p14="http://schemas.microsoft.com/office/powerpoint/2010/main" val="2520038633"/>
      </p:ext>
    </p:extLst>
  </p:cSld>
  <p:clrMap bg1="lt1" tx1="dk1" bg2="lt2" tx2="dk2" accent1="accent1" accent2="accent2" accent3="accent3" accent4="accent4" accent5="accent5" accent6="accent6" hlink="hlink" folHlink="folHlink"/>
  <p:sldLayoutIdLst>
    <p:sldLayoutId id="2147483750" r:id="rId1"/>
    <p:sldLayoutId id="2147483752" r:id="rId2"/>
    <p:sldLayoutId id="2147483753" r:id="rId3"/>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173DF19-0639-4D71-B1C3-D53ABFBC1E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Cliquez pour modifier le style du titre principal</a:t>
            </a:r>
          </a:p>
        </p:txBody>
      </p:sp>
      <p:sp>
        <p:nvSpPr>
          <p:cNvPr id="3" name="Text Placeholder 2">
            <a:extLst>
              <a:ext uri="{FF2B5EF4-FFF2-40B4-BE49-F238E27FC236}">
                <a16:creationId xmlns:a16="http://schemas.microsoft.com/office/drawing/2014/main" xmlns="" id="{75CE4F01-251C-4BA3-BADD-6E85DE3B2E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Modifier les styles du texte maître</a:t>
            </a:r>
          </a:p>
          <a:p>
            <a:pPr lvl="1"/>
            <a:r>
              <a:rPr lang="en-US"/>
              <a:t>Deuxième niveau</a:t>
            </a:r>
          </a:p>
          <a:p>
            <a:pPr lvl="2"/>
            <a:r>
              <a:rPr lang="en-US"/>
              <a:t>Troisième niveau</a:t>
            </a:r>
          </a:p>
          <a:p>
            <a:pPr lvl="3"/>
            <a:r>
              <a:rPr lang="en-US"/>
              <a:t>Quatrième niveau</a:t>
            </a:r>
          </a:p>
          <a:p>
            <a:pPr lvl="4"/>
            <a:r>
              <a:rPr lang="en-US"/>
              <a:t>Cinquième niveau</a:t>
            </a:r>
          </a:p>
        </p:txBody>
      </p:sp>
      <p:sp>
        <p:nvSpPr>
          <p:cNvPr id="4" name="Date Placeholder 3">
            <a:extLst>
              <a:ext uri="{FF2B5EF4-FFF2-40B4-BE49-F238E27FC236}">
                <a16:creationId xmlns:a16="http://schemas.microsoft.com/office/drawing/2014/main" xmlns="" id="{0B2198B4-E935-40CA-B1E0-9BA7143130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50FC05-3277-490A-B33F-AEB05C2199D4}" type="datetimeFigureOut">
              <a:rPr lang="en-US" smtClean="0"/>
              <a:t>3/14/2023</a:t>
            </a:fld>
            <a:endParaRPr lang="en-US"/>
          </a:p>
        </p:txBody>
      </p:sp>
      <p:sp>
        <p:nvSpPr>
          <p:cNvPr id="5" name="Footer Placeholder 4">
            <a:extLst>
              <a:ext uri="{FF2B5EF4-FFF2-40B4-BE49-F238E27FC236}">
                <a16:creationId xmlns:a16="http://schemas.microsoft.com/office/drawing/2014/main" xmlns="" id="{270B2ADC-8882-4C19-893D-06DCDF74DC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00A33928-2181-40AF-AB70-C93DCDD8ED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B5F225-838B-4EB2-93C1-2598F3540D4F}" type="slidenum">
              <a:rPr lang="en-US" smtClean="0"/>
              <a:t>‹N°›</a:t>
            </a:fld>
            <a:endParaRPr lang="en-US"/>
          </a:p>
        </p:txBody>
      </p:sp>
    </p:spTree>
    <p:extLst>
      <p:ext uri="{BB962C8B-B14F-4D97-AF65-F5344CB8AC3E}">
        <p14:creationId xmlns:p14="http://schemas.microsoft.com/office/powerpoint/2010/main" val="1281788602"/>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0" y="6040438"/>
            <a:ext cx="12192000" cy="836612"/>
          </a:xfrm>
          <a:prstGeom prst="rect">
            <a:avLst/>
          </a:prstGeom>
          <a:solidFill>
            <a:srgbClr val="263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1027" name="Title Placeholder 1"/>
          <p:cNvSpPr>
            <a:spLocks noGrp="1"/>
          </p:cNvSpPr>
          <p:nvPr>
            <p:ph type="title"/>
          </p:nvPr>
        </p:nvSpPr>
        <p:spPr bwMode="auto">
          <a:xfrm>
            <a:off x="609600" y="245141"/>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Cliquez pour modifier le style du titre principal</a:t>
            </a:r>
            <a:endParaRPr lang="en-GB"/>
          </a:p>
        </p:txBody>
      </p:sp>
      <p:sp>
        <p:nvSpPr>
          <p:cNvPr id="1028" name="Text Placeholder 2"/>
          <p:cNvSpPr>
            <a:spLocks noGrp="1"/>
          </p:cNvSpPr>
          <p:nvPr>
            <p:ph type="body" idx="1"/>
          </p:nvPr>
        </p:nvSpPr>
        <p:spPr bwMode="auto">
          <a:xfrm>
            <a:off x="609600" y="1629698"/>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CE7E3C6-8B07-4DAC-8889-8EFBFA7B9351}" type="datetime1">
              <a:rPr lang="en-US" smtClean="0">
                <a:solidFill>
                  <a:prstClr val="black">
                    <a:tint val="75000"/>
                  </a:prstClr>
                </a:solidFill>
              </a:rPr>
              <a:t>3/14/2023</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24" name="Rectangle 23"/>
          <p:cNvSpPr/>
          <p:nvPr/>
        </p:nvSpPr>
        <p:spPr>
          <a:xfrm>
            <a:off x="-31750" y="1412875"/>
            <a:ext cx="12192001"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6" name="Slide Number Placeholder 5"/>
          <p:cNvSpPr>
            <a:spLocks noGrp="1"/>
          </p:cNvSpPr>
          <p:nvPr>
            <p:ph type="sldNum" sz="quarter" idx="4"/>
          </p:nvPr>
        </p:nvSpPr>
        <p:spPr>
          <a:xfrm>
            <a:off x="9167284" y="6356351"/>
            <a:ext cx="2844800" cy="365125"/>
          </a:xfrm>
          <a:prstGeom prst="rect">
            <a:avLst/>
          </a:prstGeom>
        </p:spPr>
        <p:txBody>
          <a:bodyPr vert="horz" lIns="91440" tIns="45720" rIns="91440" bIns="45720" rtlCol="0" anchor="ctr"/>
          <a:lstStyle>
            <a:lvl1pPr algn="r" fontAlgn="auto">
              <a:spcBef>
                <a:spcPts val="0"/>
              </a:spcBef>
              <a:spcAft>
                <a:spcPts val="0"/>
              </a:spcAft>
              <a:defRPr sz="1200" baseline="0" smtClean="0">
                <a:solidFill>
                  <a:schemeClr val="bg1"/>
                </a:solidFill>
                <a:latin typeface="+mn-lt"/>
                <a:cs typeface="+mn-cs"/>
              </a:defRPr>
            </a:lvl1pPr>
          </a:lstStyle>
          <a:p>
            <a:pPr>
              <a:defRPr/>
            </a:pPr>
            <a:fld id="{402BE56B-010E-4616-ABA9-1B499FE467B2}" type="slidenum">
              <a:rPr lang="en-GB">
                <a:solidFill>
                  <a:prstClr val="white"/>
                </a:solidFill>
              </a:rPr>
              <a:t>‹N°›</a:t>
            </a:fld>
            <a:endParaRPr lang="en-GB">
              <a:solidFill>
                <a:prstClr val="white"/>
              </a:solidFill>
            </a:endParaRPr>
          </a:p>
        </p:txBody>
      </p:sp>
      <p:pic>
        <p:nvPicPr>
          <p:cNvPr id="1033" name="Picture 11"/>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9619129" y="6276976"/>
            <a:ext cx="1886609"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3" descr="D:\Admin\Logo\WHO-EN-W-H.png"/>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719667" y="6272214"/>
            <a:ext cx="1763557"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rotWithShape="1">
          <a:blip r:embed="rId8" cstate="screen">
            <a:extLst>
              <a:ext uri="{28A0092B-C50C-407E-A947-70E740481C1C}">
                <a14:useLocalDpi xmlns:a14="http://schemas.microsoft.com/office/drawing/2010/main" val="0"/>
              </a:ext>
            </a:extLst>
          </a:blip>
          <a:srcRect/>
          <a:stretch/>
        </p:blipFill>
        <p:spPr>
          <a:xfrm>
            <a:off x="5047129" y="6185835"/>
            <a:ext cx="1999130" cy="595312"/>
          </a:xfrm>
          <a:prstGeom prst="rect">
            <a:avLst/>
          </a:prstGeom>
        </p:spPr>
      </p:pic>
    </p:spTree>
    <p:extLst>
      <p:ext uri="{BB962C8B-B14F-4D97-AF65-F5344CB8AC3E}">
        <p14:creationId xmlns:p14="http://schemas.microsoft.com/office/powerpoint/2010/main" val="2856341292"/>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j-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j-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j-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j-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hyperlink" Target="https://washdata.org/sites/default/files/documents/reports/2018-08/SDGs-monitoring-wash-in-schools-2018-August-web2.pdf" TargetMode="External"/><Relationship Id="rId4" Type="http://schemas.openxmlformats.org/officeDocument/2006/relationships/image" Target="../media/image22.png"/><Relationship Id="rId9"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s://washdata.org/monitoring/wash-schools/exce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45.xml"/><Relationship Id="rId6" Type="http://schemas.openxmlformats.org/officeDocument/2006/relationships/hyperlink" Target="https://washdata.org/monitoring/wash-schools/excel" TargetMode="External"/><Relationship Id="rId5" Type="http://schemas.openxmlformats.org/officeDocument/2006/relationships/image" Target="../media/image28.png"/><Relationship Id="rId4" Type="http://schemas.openxmlformats.org/officeDocument/2006/relationships/hyperlink" Target="https://washdata.org/sites/default/files/documents/reports/2018-08/SDGs-monitoring-wash-in-schools-2018-August-web2.pdf"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8.png"/><Relationship Id="rId7"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ashdata.org/sites/default/files/2022-07/jmp-2022-wins-data-update.pdf" TargetMode="External"/><Relationship Id="rId5" Type="http://schemas.openxmlformats.org/officeDocument/2006/relationships/image" Target="../media/image41.png"/><Relationship Id="rId4" Type="http://schemas.openxmlformats.org/officeDocument/2006/relationships/hyperlink" Target="https://washdata.org/monitoring/wash-schools/excel"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tags" Target="../tags/tag4.xml"/><Relationship Id="rId7" Type="http://schemas.openxmlformats.org/officeDocument/2006/relationships/image" Target="../media/image4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2.xml"/><Relationship Id="rId5" Type="http://schemas.openxmlformats.org/officeDocument/2006/relationships/tags" Target="../tags/tag6.xml"/><Relationship Id="rId4" Type="http://schemas.openxmlformats.org/officeDocument/2006/relationships/tags" Target="../tags/tag5.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A9B3943-47F3-4E7A-B218-EB623AB09AB7}"/>
              </a:ext>
            </a:extLst>
          </p:cNvPr>
          <p:cNvSpPr/>
          <p:nvPr/>
        </p:nvSpPr>
        <p:spPr>
          <a:xfrm>
            <a:off x="0" y="0"/>
            <a:ext cx="12192000" cy="6858000"/>
          </a:xfrm>
          <a:prstGeom prst="rect">
            <a:avLst/>
          </a:prstGeom>
          <a:solidFill>
            <a:srgbClr val="2332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xmlns="" id="{E650FBA8-309A-4FD8-ADF7-95727F77E4F8}"/>
              </a:ext>
            </a:extLst>
          </p:cNvPr>
          <p:cNvSpPr/>
          <p:nvPr/>
        </p:nvSpPr>
        <p:spPr>
          <a:xfrm>
            <a:off x="0" y="168963"/>
            <a:ext cx="12192000" cy="397565"/>
          </a:xfrm>
          <a:prstGeom prst="rect">
            <a:avLst/>
          </a:prstGeom>
          <a:solidFill>
            <a:srgbClr val="F7EE78"/>
          </a:solidFill>
          <a:ln>
            <a:solidFill>
              <a:srgbClr val="F7EE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ight Triangle 5">
            <a:extLst>
              <a:ext uri="{FF2B5EF4-FFF2-40B4-BE49-F238E27FC236}">
                <a16:creationId xmlns:a16="http://schemas.microsoft.com/office/drawing/2014/main" xmlns="" id="{12D112C0-24A3-491A-A692-5CE7AD427B39}"/>
              </a:ext>
            </a:extLst>
          </p:cNvPr>
          <p:cNvSpPr/>
          <p:nvPr/>
        </p:nvSpPr>
        <p:spPr>
          <a:xfrm flipV="1">
            <a:off x="0" y="566528"/>
            <a:ext cx="12192000" cy="4323522"/>
          </a:xfrm>
          <a:prstGeom prst="rtTriangle">
            <a:avLst/>
          </a:prstGeom>
          <a:solidFill>
            <a:srgbClr val="F7EE78"/>
          </a:solidFill>
          <a:ln>
            <a:solidFill>
              <a:srgbClr val="F7EE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sosceles Triangle 2">
            <a:extLst>
              <a:ext uri="{FF2B5EF4-FFF2-40B4-BE49-F238E27FC236}">
                <a16:creationId xmlns:a16="http://schemas.microsoft.com/office/drawing/2014/main" xmlns="" id="{12D46C8D-FE9E-4BF8-A2F2-771DD0D75767}"/>
              </a:ext>
            </a:extLst>
          </p:cNvPr>
          <p:cNvSpPr/>
          <p:nvPr/>
        </p:nvSpPr>
        <p:spPr>
          <a:xfrm rot="10800000">
            <a:off x="0" y="397564"/>
            <a:ext cx="12192000" cy="1689652"/>
          </a:xfrm>
          <a:prstGeom prst="triangle">
            <a:avLst>
              <a:gd name="adj" fmla="val 100000"/>
            </a:avLst>
          </a:prstGeom>
          <a:solidFill>
            <a:srgbClr val="F9B21E"/>
          </a:solidFill>
          <a:ln>
            <a:solidFill>
              <a:srgbClr val="F9B2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xmlns="" id="{214EAA57-36BF-4D08-A41D-5939476BB5E3}"/>
              </a:ext>
            </a:extLst>
          </p:cNvPr>
          <p:cNvSpPr/>
          <p:nvPr/>
        </p:nvSpPr>
        <p:spPr>
          <a:xfrm>
            <a:off x="0" y="0"/>
            <a:ext cx="12192000" cy="397565"/>
          </a:xfrm>
          <a:prstGeom prst="rect">
            <a:avLst/>
          </a:prstGeom>
          <a:solidFill>
            <a:srgbClr val="F9B21E"/>
          </a:solidFill>
          <a:ln>
            <a:solidFill>
              <a:srgbClr val="F9B2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xmlns="" id="{D0CBD204-ADB4-47B8-B23A-B70D71078759}"/>
              </a:ext>
            </a:extLst>
          </p:cNvPr>
          <p:cNvSpPr/>
          <p:nvPr/>
        </p:nvSpPr>
        <p:spPr>
          <a:xfrm>
            <a:off x="2218660" y="4166775"/>
            <a:ext cx="9728791" cy="1754326"/>
          </a:xfrm>
          <a:prstGeom prst="rect">
            <a:avLst/>
          </a:prstGeom>
          <a:noFill/>
        </p:spPr>
        <p:txBody>
          <a:bodyPr wrap="square">
            <a:spAutoFit/>
          </a:bodyPr>
          <a:lstStyle/>
          <a:p>
            <a:pPr algn="ctr"/>
            <a:r>
              <a:rPr lang="en-US" sz="5400" b="1" dirty="0">
                <a:solidFill>
                  <a:schemeClr val="bg1"/>
                </a:solidFill>
              </a:rPr>
              <a:t>Session parallèle de suivi lors de la 2023 WinS ILE Africa</a:t>
            </a:r>
          </a:p>
        </p:txBody>
      </p:sp>
    </p:spTree>
    <p:extLst>
      <p:ext uri="{BB962C8B-B14F-4D97-AF65-F5344CB8AC3E}">
        <p14:creationId xmlns:p14="http://schemas.microsoft.com/office/powerpoint/2010/main" val="1577769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521" y="386059"/>
            <a:ext cx="11032957" cy="1143000"/>
          </a:xfrm>
        </p:spPr>
        <p:txBody>
          <a:bodyPr/>
          <a:lstStyle/>
          <a:p>
            <a:r>
              <a:rPr lang="en-GB" dirty="0"/>
              <a:t>Recommandations et ressources mondiales pour...</a:t>
            </a:r>
          </a:p>
        </p:txBody>
      </p:sp>
      <p:sp>
        <p:nvSpPr>
          <p:cNvPr id="5" name="Content Placeholder 4">
            <a:extLst>
              <a:ext uri="{FF2B5EF4-FFF2-40B4-BE49-F238E27FC236}">
                <a16:creationId xmlns:a16="http://schemas.microsoft.com/office/drawing/2014/main" xmlns="" id="{D064CBBC-DCCC-497E-A3DB-8C09C59D412A}"/>
              </a:ext>
            </a:extLst>
          </p:cNvPr>
          <p:cNvSpPr>
            <a:spLocks noGrp="1"/>
          </p:cNvSpPr>
          <p:nvPr>
            <p:ph idx="1"/>
          </p:nvPr>
        </p:nvSpPr>
        <p:spPr>
          <a:xfrm>
            <a:off x="579521" y="1816768"/>
            <a:ext cx="11375918" cy="3742865"/>
          </a:xfrm>
        </p:spPr>
        <p:txBody>
          <a:bodyPr/>
          <a:lstStyle/>
          <a:p>
            <a:pPr marL="514350" indent="-514350">
              <a:spcAft>
                <a:spcPts val="3600"/>
              </a:spcAft>
              <a:buFont typeface="+mj-lt"/>
              <a:buAutoNum type="arabicPeriod"/>
            </a:pPr>
            <a:r>
              <a:rPr lang="en-US" sz="3600" dirty="0">
                <a:latin typeface="+mj-lt"/>
              </a:rPr>
              <a:t> Collecte de données</a:t>
            </a:r>
          </a:p>
          <a:p>
            <a:pPr marL="514350" indent="-514350">
              <a:spcAft>
                <a:spcPts val="3600"/>
              </a:spcAft>
              <a:buFont typeface="+mj-lt"/>
              <a:buAutoNum type="arabicPeriod"/>
            </a:pPr>
            <a:r>
              <a:rPr lang="en-US" sz="3600" dirty="0">
                <a:latin typeface="+mj-lt"/>
              </a:rPr>
              <a:t> Analyse des données et rapports</a:t>
            </a:r>
          </a:p>
        </p:txBody>
      </p:sp>
    </p:spTree>
    <p:extLst>
      <p:ext uri="{BB962C8B-B14F-4D97-AF65-F5344CB8AC3E}">
        <p14:creationId xmlns:p14="http://schemas.microsoft.com/office/powerpoint/2010/main" val="2809111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521" y="386059"/>
            <a:ext cx="11032957" cy="1143000"/>
          </a:xfrm>
        </p:spPr>
        <p:txBody>
          <a:bodyPr/>
          <a:lstStyle/>
          <a:p>
            <a:r>
              <a:rPr lang="en-GB" dirty="0"/>
              <a:t>Recommandations et ressources mondiales pour...</a:t>
            </a:r>
          </a:p>
        </p:txBody>
      </p:sp>
      <p:sp>
        <p:nvSpPr>
          <p:cNvPr id="5" name="Content Placeholder 4">
            <a:extLst>
              <a:ext uri="{FF2B5EF4-FFF2-40B4-BE49-F238E27FC236}">
                <a16:creationId xmlns:a16="http://schemas.microsoft.com/office/drawing/2014/main" xmlns="" id="{D064CBBC-DCCC-497E-A3DB-8C09C59D412A}"/>
              </a:ext>
            </a:extLst>
          </p:cNvPr>
          <p:cNvSpPr>
            <a:spLocks noGrp="1"/>
          </p:cNvSpPr>
          <p:nvPr>
            <p:ph idx="1"/>
          </p:nvPr>
        </p:nvSpPr>
        <p:spPr>
          <a:xfrm>
            <a:off x="579521" y="1816768"/>
            <a:ext cx="11375918" cy="3742865"/>
          </a:xfrm>
        </p:spPr>
        <p:txBody>
          <a:bodyPr/>
          <a:lstStyle/>
          <a:p>
            <a:pPr marL="514350" indent="-514350">
              <a:spcAft>
                <a:spcPts val="3600"/>
              </a:spcAft>
              <a:buFont typeface="+mj-lt"/>
              <a:buAutoNum type="arabicPeriod"/>
            </a:pPr>
            <a:r>
              <a:rPr lang="en-US" sz="3600" b="1" dirty="0">
                <a:latin typeface="+mj-lt"/>
              </a:rPr>
              <a:t> Collecte de données</a:t>
            </a:r>
          </a:p>
          <a:p>
            <a:pPr marL="514350" indent="-514350">
              <a:spcAft>
                <a:spcPts val="3600"/>
              </a:spcAft>
              <a:buFont typeface="+mj-lt"/>
              <a:buAutoNum type="arabicPeriod"/>
            </a:pPr>
            <a:r>
              <a:rPr lang="en-US" sz="3600" dirty="0">
                <a:solidFill>
                  <a:schemeClr val="bg1">
                    <a:lumMod val="65000"/>
                  </a:schemeClr>
                </a:solidFill>
                <a:latin typeface="+mj-lt"/>
              </a:rPr>
              <a:t> Analyse des données</a:t>
            </a:r>
          </a:p>
        </p:txBody>
      </p:sp>
    </p:spTree>
    <p:extLst>
      <p:ext uri="{BB962C8B-B14F-4D97-AF65-F5344CB8AC3E}">
        <p14:creationId xmlns:p14="http://schemas.microsoft.com/office/powerpoint/2010/main" val="4291839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9134"/>
            <a:ext cx="8229600" cy="1143000"/>
          </a:xfrm>
        </p:spPr>
        <p:txBody>
          <a:bodyPr/>
          <a:lstStyle/>
          <a:p>
            <a:r>
              <a:rPr lang="en-US" sz="3600" dirty="0"/>
              <a:t>Éléments des services WASH de base dans les écoles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59360235"/>
              </p:ext>
            </p:extLst>
          </p:nvPr>
        </p:nvGraphicFramePr>
        <p:xfrm>
          <a:off x="469557" y="1262134"/>
          <a:ext cx="11257004" cy="4665748"/>
        </p:xfrm>
        <a:graphic>
          <a:graphicData uri="http://schemas.openxmlformats.org/drawingml/2006/table">
            <a:tbl>
              <a:tblPr firstRow="1" firstCol="1" bandRow="1"/>
              <a:tblGrid>
                <a:gridCol w="3616600">
                  <a:extLst>
                    <a:ext uri="{9D8B030D-6E8A-4147-A177-3AD203B41FA5}">
                      <a16:colId xmlns:a16="http://schemas.microsoft.com/office/drawing/2014/main" xmlns="" val="20000"/>
                    </a:ext>
                  </a:extLst>
                </a:gridCol>
                <a:gridCol w="203602">
                  <a:extLst>
                    <a:ext uri="{9D8B030D-6E8A-4147-A177-3AD203B41FA5}">
                      <a16:colId xmlns:a16="http://schemas.microsoft.com/office/drawing/2014/main" xmlns="" val="20001"/>
                    </a:ext>
                  </a:extLst>
                </a:gridCol>
                <a:gridCol w="3616600">
                  <a:extLst>
                    <a:ext uri="{9D8B030D-6E8A-4147-A177-3AD203B41FA5}">
                      <a16:colId xmlns:a16="http://schemas.microsoft.com/office/drawing/2014/main" xmlns="" val="20002"/>
                    </a:ext>
                  </a:extLst>
                </a:gridCol>
                <a:gridCol w="203602">
                  <a:extLst>
                    <a:ext uri="{9D8B030D-6E8A-4147-A177-3AD203B41FA5}">
                      <a16:colId xmlns:a16="http://schemas.microsoft.com/office/drawing/2014/main" xmlns="" val="20003"/>
                    </a:ext>
                  </a:extLst>
                </a:gridCol>
                <a:gridCol w="3616600">
                  <a:extLst>
                    <a:ext uri="{9D8B030D-6E8A-4147-A177-3AD203B41FA5}">
                      <a16:colId xmlns:a16="http://schemas.microsoft.com/office/drawing/2014/main" xmlns="" val="20004"/>
                    </a:ext>
                  </a:extLst>
                </a:gridCol>
              </a:tblGrid>
              <a:tr h="368068">
                <a:tc>
                  <a:txBody>
                    <a:bodyPr/>
                    <a:lstStyle/>
                    <a:p>
                      <a:pPr marL="0" marR="0" algn="ctr">
                        <a:spcBef>
                          <a:spcPts val="0"/>
                        </a:spcBef>
                        <a:spcAft>
                          <a:spcPts val="1000"/>
                        </a:spcAft>
                      </a:pPr>
                      <a:r>
                        <a:rPr lang="en-GB" sz="1800" b="1" i="0" cap="all" spc="100" baseline="0" dirty="0">
                          <a:solidFill>
                            <a:schemeClr val="tx1"/>
                          </a:solidFill>
                          <a:effectLst/>
                          <a:latin typeface="Calibri" panose="020F0502020204030204" pitchFamily="34" charset="0"/>
                          <a:ea typeface="Calibri" panose="020F0502020204030204" pitchFamily="34" charset="0"/>
                          <a:cs typeface="Open Sans"/>
                        </a:rPr>
                        <a:t>Eau potable</a:t>
                      </a:r>
                      <a:endParaRPr lang="en-US" sz="1200" i="1"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D4D0CF"/>
                    </a:solidFill>
                  </a:tcPr>
                </a:tc>
                <a:tc>
                  <a:txBody>
                    <a:bodyPr/>
                    <a:lstStyle/>
                    <a:p>
                      <a:pPr marL="0" marR="0" algn="ctr">
                        <a:spcBef>
                          <a:spcPts val="0"/>
                        </a:spcBef>
                        <a:spcAft>
                          <a:spcPts val="1000"/>
                        </a:spcAft>
                      </a:pPr>
                      <a:r>
                        <a:rPr lang="en-GB" sz="1800" b="1" i="0" cap="all"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rPr>
                        <a:t> </a:t>
                      </a:r>
                      <a:endParaRPr lang="en-US" sz="1200" i="1"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1000"/>
                        </a:spcAft>
                      </a:pPr>
                      <a:r>
                        <a:rPr lang="en-GB" sz="1800" b="1" i="0" cap="all" spc="100" baseline="0" dirty="0">
                          <a:solidFill>
                            <a:schemeClr val="tx1"/>
                          </a:solidFill>
                          <a:effectLst/>
                          <a:latin typeface="Calibri" panose="020F0502020204030204" pitchFamily="34" charset="0"/>
                          <a:ea typeface="Calibri" panose="020F0502020204030204" pitchFamily="34" charset="0"/>
                          <a:cs typeface="Open Sans"/>
                        </a:rPr>
                        <a:t>Assainissement</a:t>
                      </a:r>
                      <a:endParaRPr lang="en-US" sz="1200" i="1"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D4D0CF"/>
                    </a:solidFill>
                  </a:tcPr>
                </a:tc>
                <a:tc>
                  <a:txBody>
                    <a:bodyPr/>
                    <a:lstStyle/>
                    <a:p>
                      <a:pPr marL="0" marR="0" algn="ctr">
                        <a:spcBef>
                          <a:spcPts val="0"/>
                        </a:spcBef>
                        <a:spcAft>
                          <a:spcPts val="1000"/>
                        </a:spcAft>
                      </a:pPr>
                      <a:r>
                        <a:rPr lang="en-GB" sz="1800" b="1" i="0" cap="all"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rPr>
                        <a:t> </a:t>
                      </a:r>
                      <a:endParaRPr lang="en-US" sz="1200" i="1"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1000"/>
                        </a:spcAft>
                        <a:tabLst>
                          <a:tab pos="786765" algn="ctr"/>
                        </a:tabLst>
                      </a:pPr>
                      <a:r>
                        <a:rPr lang="en-GB" sz="1800" b="1" i="0" cap="all" spc="100" baseline="0" dirty="0">
                          <a:solidFill>
                            <a:schemeClr val="tx1"/>
                          </a:solidFill>
                          <a:effectLst/>
                          <a:latin typeface="Calibri" panose="020F0502020204030204" pitchFamily="34" charset="0"/>
                          <a:ea typeface="Calibri" panose="020F0502020204030204" pitchFamily="34" charset="0"/>
                          <a:cs typeface="Open Sans"/>
                        </a:rPr>
                        <a:t>Hygiène</a:t>
                      </a:r>
                      <a:endParaRPr lang="en-US" sz="1200" i="1"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D4D0CF"/>
                    </a:solidFill>
                  </a:tcPr>
                </a:tc>
                <a:extLst>
                  <a:ext uri="{0D108BD9-81ED-4DB2-BD59-A6C34878D82A}">
                    <a16:rowId xmlns:a16="http://schemas.microsoft.com/office/drawing/2014/main" xmlns="" val="10000"/>
                  </a:ext>
                </a:extLst>
              </a:tr>
              <a:tr h="1011389">
                <a:tc>
                  <a:txBody>
                    <a:bodyPr/>
                    <a:lstStyle/>
                    <a:p>
                      <a:pPr marL="0" marR="0">
                        <a:spcBef>
                          <a:spcPts val="600"/>
                        </a:spcBef>
                        <a:spcAft>
                          <a:spcPts val="600"/>
                        </a:spcAft>
                      </a:pPr>
                      <a:r>
                        <a:rPr lang="en-GB" sz="2000" b="1"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Service de base : </a:t>
                      </a:r>
                      <a:r>
                        <a:rPr lang="en-GB" sz="2000"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Eau potable provenant d'une source </a:t>
                      </a:r>
                      <a:r>
                        <a:rPr lang="en-GB" sz="2000" b="1" i="0" dirty="0">
                          <a:solidFill>
                            <a:srgbClr val="FFFF00"/>
                          </a:solidFill>
                          <a:effectLst/>
                          <a:latin typeface="Calibri" panose="020F0502020204030204" pitchFamily="34" charset="0"/>
                          <a:ea typeface="SimSun" panose="02010600030101010101" pitchFamily="2" charset="-122"/>
                          <a:cs typeface="Arial" panose="020B0604020202020204" pitchFamily="34" charset="0"/>
                        </a:rPr>
                        <a:t>améliorée </a:t>
                      </a:r>
                      <a:r>
                        <a:rPr lang="en-GB" sz="2000"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et eau </a:t>
                      </a:r>
                      <a:r>
                        <a:rPr lang="en-GB" sz="2000" b="1" i="0" dirty="0">
                          <a:solidFill>
                            <a:srgbClr val="FFFF00"/>
                          </a:solidFill>
                          <a:effectLst/>
                          <a:latin typeface="Calibri" panose="020F0502020204030204" pitchFamily="34" charset="0"/>
                          <a:ea typeface="SimSun" panose="02010600030101010101" pitchFamily="2" charset="-122"/>
                          <a:cs typeface="Arial" panose="020B0604020202020204" pitchFamily="34" charset="0"/>
                        </a:rPr>
                        <a:t>disponible à </a:t>
                      </a:r>
                      <a:r>
                        <a:rPr lang="en-GB" sz="2000"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l'école au moment de l'enquête.</a:t>
                      </a:r>
                      <a:endParaRPr lang="en-US" sz="2000" i="1" dirty="0">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40B4E7"/>
                    </a:solidFill>
                  </a:tcPr>
                </a:tc>
                <a:tc>
                  <a:txBody>
                    <a:bodyPr/>
                    <a:lstStyle/>
                    <a:p>
                      <a:pPr marL="0" marR="0">
                        <a:spcBef>
                          <a:spcPts val="600"/>
                        </a:spcBef>
                        <a:spcAft>
                          <a:spcPts val="600"/>
                        </a:spcAft>
                      </a:pPr>
                      <a:r>
                        <a:rPr lang="en-GB" sz="2000" i="0">
                          <a:solidFill>
                            <a:srgbClr val="FFFFFF"/>
                          </a:solidFill>
                          <a:effectLst/>
                          <a:latin typeface="Calibri" panose="020F0502020204030204" pitchFamily="34" charset="0"/>
                          <a:ea typeface="SimSun" panose="02010600030101010101" pitchFamily="2" charset="-122"/>
                          <a:cs typeface="Arial" panose="020B0604020202020204" pitchFamily="34" charset="0"/>
                        </a:rPr>
                        <a:t> </a:t>
                      </a:r>
                      <a:endParaRPr lang="en-US" sz="2000" i="1">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spcBef>
                          <a:spcPts val="600"/>
                        </a:spcBef>
                        <a:spcAft>
                          <a:spcPts val="600"/>
                        </a:spcAft>
                      </a:pPr>
                      <a:r>
                        <a:rPr lang="en-GB" sz="20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Service de base : </a:t>
                      </a:r>
                      <a:r>
                        <a:rPr lang="en-GB" sz="20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Installations sanitaires </a:t>
                      </a:r>
                      <a:r>
                        <a:rPr lang="en-GB" sz="2000" b="1" dirty="0">
                          <a:solidFill>
                            <a:srgbClr val="FFFF00"/>
                          </a:solidFill>
                          <a:effectLst/>
                          <a:latin typeface="Calibri" panose="020F0502020204030204" pitchFamily="34" charset="0"/>
                          <a:ea typeface="Calibri" panose="020F0502020204030204" pitchFamily="34" charset="0"/>
                          <a:cs typeface="Arial" panose="020B0604020202020204" pitchFamily="34" charset="0"/>
                        </a:rPr>
                        <a:t>améliorées </a:t>
                      </a:r>
                      <a:r>
                        <a:rPr lang="en-GB" sz="20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dans l'école, </a:t>
                      </a:r>
                      <a:r>
                        <a:rPr lang="en-GB" sz="2000" b="1" dirty="0">
                          <a:solidFill>
                            <a:srgbClr val="FFFF00"/>
                          </a:solidFill>
                          <a:effectLst/>
                          <a:latin typeface="Calibri" panose="020F0502020204030204" pitchFamily="34" charset="0"/>
                          <a:ea typeface="Calibri" panose="020F0502020204030204" pitchFamily="34" charset="0"/>
                          <a:cs typeface="Arial" panose="020B0604020202020204" pitchFamily="34" charset="0"/>
                        </a:rPr>
                        <a:t>non mixtes </a:t>
                      </a:r>
                      <a:r>
                        <a:rPr lang="en-GB" sz="20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et </a:t>
                      </a:r>
                      <a:r>
                        <a:rPr lang="en-GB" sz="2000" b="1" dirty="0">
                          <a:solidFill>
                            <a:srgbClr val="FFFF00"/>
                          </a:solidFill>
                          <a:effectLst/>
                          <a:latin typeface="Calibri" panose="020F0502020204030204" pitchFamily="34" charset="0"/>
                          <a:ea typeface="Calibri" panose="020F0502020204030204" pitchFamily="34" charset="0"/>
                          <a:cs typeface="Arial" panose="020B0604020202020204" pitchFamily="34" charset="0"/>
                        </a:rPr>
                        <a:t>utilisables </a:t>
                      </a:r>
                      <a:r>
                        <a:rPr lang="en-GB" sz="20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(disponibles, fonctionnelles et privées) au moment de l'enquête.</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67BC6B"/>
                    </a:solidFill>
                  </a:tcPr>
                </a:tc>
                <a:tc>
                  <a:txBody>
                    <a:bodyPr/>
                    <a:lstStyle/>
                    <a:p>
                      <a:pPr marL="0" marR="0">
                        <a:spcBef>
                          <a:spcPts val="600"/>
                        </a:spcBef>
                        <a:spcAft>
                          <a:spcPts val="600"/>
                        </a:spcAft>
                      </a:pPr>
                      <a:r>
                        <a:rPr lang="en-GB" sz="2000"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 </a:t>
                      </a:r>
                      <a:endParaRPr lang="en-US" sz="2000" i="1" dirty="0">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spcBef>
                          <a:spcPts val="600"/>
                        </a:spcBef>
                        <a:spcAft>
                          <a:spcPts val="600"/>
                        </a:spcAft>
                      </a:pPr>
                      <a:r>
                        <a:rPr lang="en-GB" sz="2000" b="1"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Service de base : </a:t>
                      </a:r>
                      <a:r>
                        <a:rPr lang="en-GB" sz="2000" b="1" i="0" dirty="0">
                          <a:solidFill>
                            <a:srgbClr val="FFFF00"/>
                          </a:solidFill>
                          <a:effectLst/>
                          <a:latin typeface="Calibri" panose="020F0502020204030204" pitchFamily="34" charset="0"/>
                          <a:ea typeface="SimSun" panose="02010600030101010101" pitchFamily="2" charset="-122"/>
                          <a:cs typeface="Arial" panose="020B0604020202020204" pitchFamily="34" charset="0"/>
                        </a:rPr>
                        <a:t>Installations pour </a:t>
                      </a:r>
                      <a:r>
                        <a:rPr lang="en-GB" sz="2000"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se laver les mains avec de </a:t>
                      </a:r>
                      <a:r>
                        <a:rPr lang="en-GB" sz="2000" b="1" i="0" dirty="0">
                          <a:solidFill>
                            <a:srgbClr val="FFFF00"/>
                          </a:solidFill>
                          <a:effectLst/>
                          <a:latin typeface="Calibri" panose="020F0502020204030204" pitchFamily="34" charset="0"/>
                          <a:ea typeface="SimSun" panose="02010600030101010101" pitchFamily="2" charset="-122"/>
                          <a:cs typeface="Arial" panose="020B0604020202020204" pitchFamily="34" charset="0"/>
                        </a:rPr>
                        <a:t>l'eau et du savon </a:t>
                      </a:r>
                      <a:r>
                        <a:rPr lang="en-GB" sz="2000"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disponibles dans l'école au moment de l'enquête</a:t>
                      </a:r>
                      <a:endParaRPr lang="en-US" sz="2000" i="1" dirty="0">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853A95"/>
                    </a:solidFill>
                  </a:tcPr>
                </a:tc>
                <a:extLst>
                  <a:ext uri="{0D108BD9-81ED-4DB2-BD59-A6C34878D82A}">
                    <a16:rowId xmlns:a16="http://schemas.microsoft.com/office/drawing/2014/main" xmlns="" val="10002"/>
                  </a:ext>
                </a:extLst>
              </a:tr>
              <a:tr h="1011389">
                <a:tc>
                  <a:txBody>
                    <a:bodyPr/>
                    <a:lstStyle/>
                    <a:p>
                      <a:pPr marL="0" marR="0">
                        <a:spcBef>
                          <a:spcPts val="600"/>
                        </a:spcBef>
                        <a:spcAft>
                          <a:spcPts val="600"/>
                        </a:spcAft>
                      </a:pPr>
                      <a:r>
                        <a:rPr lang="en-GB" sz="18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Service limité </a:t>
                      </a:r>
                      <a:r>
                        <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Eau potable provenant d'une source améliorée, mais l'eau n'est pas disponible à l'école au moment de l'enquête.</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F477"/>
                    </a:solidFill>
                  </a:tcPr>
                </a:tc>
                <a:tc>
                  <a:txBody>
                    <a:bodyPr/>
                    <a:lstStyle/>
                    <a:p>
                      <a:pPr marL="0" marR="0">
                        <a:spcBef>
                          <a:spcPts val="600"/>
                        </a:spcBef>
                        <a:spcAft>
                          <a:spcPts val="600"/>
                        </a:spcAft>
                      </a:pPr>
                      <a:r>
                        <a:rPr lang="en-GB" sz="1800" b="1" i="0">
                          <a:solidFill>
                            <a:srgbClr val="44546A"/>
                          </a:solidFill>
                          <a:effectLst/>
                          <a:latin typeface="Calibri" panose="020F0502020204030204" pitchFamily="34" charset="0"/>
                          <a:ea typeface="SimSun" panose="02010600030101010101" pitchFamily="2" charset="-122"/>
                          <a:cs typeface="Arial" panose="020B0604020202020204" pitchFamily="34" charset="0"/>
                        </a:rPr>
                        <a:t> </a:t>
                      </a:r>
                      <a:endParaRPr lang="en-US" sz="1800" i="1">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spcBef>
                          <a:spcPts val="600"/>
                        </a:spcBef>
                        <a:spcAft>
                          <a:spcPts val="600"/>
                        </a:spcAft>
                      </a:pPr>
                      <a:r>
                        <a:rPr lang="en-GB" sz="1800" b="1"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Service limité :</a:t>
                      </a:r>
                      <a:r>
                        <a:rPr lang="en-GB" sz="1800"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 Installations sanitaires améliorées dans l'école qui ne sont pas unisexes ou qui ne sont pas utilisables au moment de l'enquête.</a:t>
                      </a:r>
                      <a:endParaRPr lang="en-US" sz="1800" i="1"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F477"/>
                    </a:solidFill>
                  </a:tcPr>
                </a:tc>
                <a:tc>
                  <a:txBody>
                    <a:bodyPr/>
                    <a:lstStyle/>
                    <a:p>
                      <a:pPr marL="0" marR="0">
                        <a:spcBef>
                          <a:spcPts val="600"/>
                        </a:spcBef>
                        <a:spcAft>
                          <a:spcPts val="600"/>
                        </a:spcAft>
                      </a:pPr>
                      <a:r>
                        <a:rPr lang="en-GB" sz="1800" b="1" i="0" dirty="0">
                          <a:solidFill>
                            <a:srgbClr val="44546A"/>
                          </a:solidFill>
                          <a:effectLst/>
                          <a:latin typeface="Calibri" panose="020F0502020204030204" pitchFamily="34" charset="0"/>
                          <a:ea typeface="SimSun" panose="02010600030101010101" pitchFamily="2" charset="-122"/>
                          <a:cs typeface="Arial" panose="020B0604020202020204" pitchFamily="34" charset="0"/>
                        </a:rPr>
                        <a:t> </a:t>
                      </a:r>
                      <a:endParaRPr lang="en-US" sz="1800" i="1" dirty="0">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spcBef>
                          <a:spcPts val="600"/>
                        </a:spcBef>
                        <a:spcAft>
                          <a:spcPts val="600"/>
                        </a:spcAft>
                      </a:pPr>
                      <a:r>
                        <a:rPr lang="en-GB" sz="1800" b="1"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Service limité </a:t>
                      </a:r>
                      <a:r>
                        <a:rPr lang="en-GB" sz="1800"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 Installations de lavage des mains avec de l'eau mais sans savon disponibles à l'école au moment de l'enquête.</a:t>
                      </a:r>
                      <a:endParaRPr lang="en-US" sz="1800" i="1"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F477"/>
                    </a:solidFill>
                  </a:tcPr>
                </a:tc>
                <a:extLst>
                  <a:ext uri="{0D108BD9-81ED-4DB2-BD59-A6C34878D82A}">
                    <a16:rowId xmlns:a16="http://schemas.microsoft.com/office/drawing/2014/main" xmlns="" val="10003"/>
                  </a:ext>
                </a:extLst>
              </a:tr>
              <a:tr h="927529">
                <a:tc>
                  <a:txBody>
                    <a:bodyPr/>
                    <a:lstStyle/>
                    <a:p>
                      <a:pPr marL="0" marR="0">
                        <a:spcBef>
                          <a:spcPts val="600"/>
                        </a:spcBef>
                        <a:spcAft>
                          <a:spcPts val="600"/>
                        </a:spcAft>
                      </a:pPr>
                      <a:r>
                        <a:rPr lang="en-GB" sz="1800" b="1"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Pas de service </a:t>
                      </a:r>
                      <a:r>
                        <a:rPr lang="en-GB" sz="1800"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 Eau potable provenant d'une source non améliorée ou absence de source d'eau à l'école</a:t>
                      </a:r>
                      <a:endParaRPr lang="en-US" sz="1800" i="1"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B316"/>
                    </a:solidFill>
                  </a:tcPr>
                </a:tc>
                <a:tc>
                  <a:txBody>
                    <a:bodyPr/>
                    <a:lstStyle/>
                    <a:p>
                      <a:pPr marL="0" marR="0">
                        <a:spcBef>
                          <a:spcPts val="600"/>
                        </a:spcBef>
                        <a:spcAft>
                          <a:spcPts val="600"/>
                        </a:spcAft>
                      </a:pPr>
                      <a:r>
                        <a:rPr lang="en-GB" sz="1800" b="1" i="0">
                          <a:solidFill>
                            <a:srgbClr val="44546A"/>
                          </a:solidFill>
                          <a:effectLst/>
                          <a:latin typeface="Calibri" panose="020F0502020204030204" pitchFamily="34" charset="0"/>
                          <a:ea typeface="SimSun" panose="02010600030101010101" pitchFamily="2" charset="-122"/>
                          <a:cs typeface="Arial" panose="020B0604020202020204" pitchFamily="34" charset="0"/>
                        </a:rPr>
                        <a:t> </a:t>
                      </a:r>
                      <a:endParaRPr lang="en-US" sz="1800" i="1">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spcBef>
                          <a:spcPts val="600"/>
                        </a:spcBef>
                        <a:spcAft>
                          <a:spcPts val="600"/>
                        </a:spcAft>
                      </a:pPr>
                      <a:r>
                        <a:rPr lang="en-GB" sz="18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Pas de service </a:t>
                      </a:r>
                      <a:r>
                        <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Installations sanitaires non améliorées ou pas d'installations sanitaires dans l'école</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B316"/>
                    </a:solidFill>
                  </a:tcPr>
                </a:tc>
                <a:tc>
                  <a:txBody>
                    <a:bodyPr/>
                    <a:lstStyle/>
                    <a:p>
                      <a:pPr marL="0" marR="0">
                        <a:spcBef>
                          <a:spcPts val="600"/>
                        </a:spcBef>
                        <a:spcAft>
                          <a:spcPts val="600"/>
                        </a:spcAft>
                      </a:pPr>
                      <a:r>
                        <a:rPr lang="en-GB" sz="1800" b="1" i="0">
                          <a:solidFill>
                            <a:srgbClr val="44546A"/>
                          </a:solidFill>
                          <a:effectLst/>
                          <a:latin typeface="Calibri" panose="020F0502020204030204" pitchFamily="34" charset="0"/>
                          <a:ea typeface="SimSun" panose="02010600030101010101" pitchFamily="2" charset="-122"/>
                          <a:cs typeface="Arial" panose="020B0604020202020204" pitchFamily="34" charset="0"/>
                        </a:rPr>
                        <a:t> </a:t>
                      </a:r>
                      <a:endParaRPr lang="en-US" sz="1800" i="1">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spcBef>
                          <a:spcPts val="600"/>
                        </a:spcBef>
                        <a:spcAft>
                          <a:spcPts val="600"/>
                        </a:spcAft>
                      </a:pPr>
                      <a:r>
                        <a:rPr lang="en-GB" sz="1800" b="1"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Pas de service :</a:t>
                      </a:r>
                      <a:r>
                        <a:rPr lang="en-GB" sz="1800"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 Pas d'installations pour se laver les mains ou pas d'eau disponible à l'école. </a:t>
                      </a:r>
                      <a:endParaRPr lang="en-US" sz="1800" i="1"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B316"/>
                    </a:solidFill>
                  </a:tcPr>
                </a:tc>
                <a:extLst>
                  <a:ext uri="{0D108BD9-81ED-4DB2-BD59-A6C34878D82A}">
                    <a16:rowId xmlns:a16="http://schemas.microsoft.com/office/drawing/2014/main" xmlns="" val="10004"/>
                  </a:ext>
                </a:extLst>
              </a:tr>
            </a:tbl>
          </a:graphicData>
        </a:graphic>
      </p:graphicFrame>
      <p:sp>
        <p:nvSpPr>
          <p:cNvPr id="3" name="Rectangle 2">
            <a:extLst>
              <a:ext uri="{FF2B5EF4-FFF2-40B4-BE49-F238E27FC236}">
                <a16:creationId xmlns:a16="http://schemas.microsoft.com/office/drawing/2014/main" xmlns="" id="{D06FE014-6842-2EB6-7C10-8823AA162FEC}"/>
              </a:ext>
            </a:extLst>
          </p:cNvPr>
          <p:cNvSpPr/>
          <p:nvPr/>
        </p:nvSpPr>
        <p:spPr>
          <a:xfrm>
            <a:off x="163286" y="3429000"/>
            <a:ext cx="11680371" cy="24988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3109014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349326" cy="652462"/>
          </a:xfrm>
        </p:spPr>
        <p:txBody>
          <a:bodyPr>
            <a:noAutofit/>
          </a:bodyPr>
          <a:lstStyle/>
          <a:p>
            <a:r>
              <a:rPr lang="en-US" sz="3200" b="1" dirty="0">
                <a:cs typeface="Arial" panose="020B0604020202020204" pitchFamily="34" charset="0"/>
              </a:rPr>
              <a:t>7 questions essentielles pour contrôler le service de base</a:t>
            </a:r>
            <a:endParaRPr lang="en-US" sz="3200" b="1" i="1" dirty="0">
              <a:cs typeface="Arial" panose="020B0604020202020204" pitchFamily="34" charset="0"/>
            </a:endParaRPr>
          </a:p>
        </p:txBody>
      </p:sp>
      <p:sp>
        <p:nvSpPr>
          <p:cNvPr id="6" name="Slide Number Placeholder 5"/>
          <p:cNvSpPr>
            <a:spLocks noGrp="1"/>
          </p:cNvSpPr>
          <p:nvPr>
            <p:ph type="sldNum" sz="quarter" idx="12"/>
          </p:nvPr>
        </p:nvSpPr>
        <p:spPr/>
        <p:txBody>
          <a:bodyPr/>
          <a:lstStyle/>
          <a:p>
            <a:pPr algn="r">
              <a:defRPr/>
            </a:pPr>
            <a:fld id="{1D9E6990-7552-46B4-99D4-3120155BA7BD}" type="slidenum">
              <a:rPr lang="en-US" altLang="en-US" sz="1200" smtClean="0">
                <a:solidFill>
                  <a:srgbClr val="D9D9D9"/>
                </a:solidFill>
              </a:rPr>
              <a:t>13</a:t>
            </a:fld>
            <a:endParaRPr lang="en-US" altLang="en-US" sz="1200">
              <a:solidFill>
                <a:srgbClr val="D9D9D9"/>
              </a:solidFill>
            </a:endParaRP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899" y="979866"/>
            <a:ext cx="8279345" cy="4756585"/>
          </a:xfrm>
          <a:prstGeom prst="rect">
            <a:avLst/>
          </a:prstGeom>
          <a:noFill/>
        </p:spPr>
      </p:pic>
      <p:sp>
        <p:nvSpPr>
          <p:cNvPr id="3" name="TextBox 2"/>
          <p:cNvSpPr txBox="1"/>
          <p:nvPr/>
        </p:nvSpPr>
        <p:spPr>
          <a:xfrm>
            <a:off x="1104899" y="5740729"/>
            <a:ext cx="4407408" cy="338554"/>
          </a:xfrm>
          <a:prstGeom prst="rect">
            <a:avLst/>
          </a:prstGeom>
          <a:noFill/>
        </p:spPr>
        <p:txBody>
          <a:bodyPr wrap="square" rtlCol="0">
            <a:spAutoFit/>
          </a:bodyPr>
          <a:lstStyle/>
          <a:p>
            <a:r>
              <a:rPr lang="en-US" sz="1600" i="1" dirty="0"/>
              <a:t>Exemple d'inclusion dans les questionnaires EMIS</a:t>
            </a:r>
          </a:p>
        </p:txBody>
      </p:sp>
      <p:sp>
        <p:nvSpPr>
          <p:cNvPr id="5" name="TextBox 4"/>
          <p:cNvSpPr txBox="1"/>
          <p:nvPr/>
        </p:nvSpPr>
        <p:spPr>
          <a:xfrm>
            <a:off x="8823960" y="4127447"/>
            <a:ext cx="3048890" cy="646331"/>
          </a:xfrm>
          <a:prstGeom prst="rect">
            <a:avLst/>
          </a:prstGeom>
          <a:solidFill>
            <a:srgbClr val="FF3399"/>
          </a:solidFill>
        </p:spPr>
        <p:txBody>
          <a:bodyPr wrap="square" rtlCol="0">
            <a:spAutoFit/>
          </a:bodyPr>
          <a:lstStyle/>
          <a:p>
            <a:r>
              <a:rPr lang="en-US" dirty="0">
                <a:solidFill>
                  <a:schemeClr val="bg1"/>
                </a:solidFill>
              </a:rPr>
              <a:t>Doit être modifié, si nécessaire, en fonction du contexte national.</a:t>
            </a:r>
          </a:p>
        </p:txBody>
      </p:sp>
      <p:pic>
        <p:nvPicPr>
          <p:cNvPr id="9" name="Picture 8">
            <a:extLst>
              <a:ext uri="{FF2B5EF4-FFF2-40B4-BE49-F238E27FC236}">
                <a16:creationId xmlns:a16="http://schemas.microsoft.com/office/drawing/2014/main" xmlns="" id="{7069076B-BABE-4E42-9247-27C4B264DA5B}"/>
              </a:ext>
            </a:extLst>
          </p:cNvPr>
          <p:cNvPicPr>
            <a:picLocks noChangeAspect="1"/>
          </p:cNvPicPr>
          <p:nvPr/>
        </p:nvPicPr>
        <p:blipFill rotWithShape="1">
          <a:blip r:embed="rId4"/>
          <a:srcRect l="2428"/>
          <a:stretch/>
        </p:blipFill>
        <p:spPr>
          <a:xfrm>
            <a:off x="9958926" y="927100"/>
            <a:ext cx="1913924" cy="2739793"/>
          </a:xfrm>
          <a:prstGeom prst="rect">
            <a:avLst/>
          </a:prstGeom>
        </p:spPr>
      </p:pic>
    </p:spTree>
    <p:extLst>
      <p:ext uri="{BB962C8B-B14F-4D97-AF65-F5344CB8AC3E}">
        <p14:creationId xmlns:p14="http://schemas.microsoft.com/office/powerpoint/2010/main" val="1191998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57" y="119134"/>
            <a:ext cx="11430000" cy="1143000"/>
          </a:xfrm>
        </p:spPr>
        <p:txBody>
          <a:bodyPr/>
          <a:lstStyle/>
          <a:p>
            <a:r>
              <a:rPr lang="en-US" sz="3600" dirty="0"/>
              <a:t>Échelles de service du PCS pour l'eau, l'assainissement et l'hygiène dans les écoles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6094733"/>
              </p:ext>
            </p:extLst>
          </p:nvPr>
        </p:nvGraphicFramePr>
        <p:xfrm>
          <a:off x="759459" y="1262134"/>
          <a:ext cx="10673082" cy="4918575"/>
        </p:xfrm>
        <a:graphic>
          <a:graphicData uri="http://schemas.openxmlformats.org/drawingml/2006/table">
            <a:tbl>
              <a:tblPr firstRow="1" firstCol="1" bandRow="1"/>
              <a:tblGrid>
                <a:gridCol w="3429000">
                  <a:extLst>
                    <a:ext uri="{9D8B030D-6E8A-4147-A177-3AD203B41FA5}">
                      <a16:colId xmlns:a16="http://schemas.microsoft.com/office/drawing/2014/main" xmlns="" val="20000"/>
                    </a:ext>
                  </a:extLst>
                </a:gridCol>
                <a:gridCol w="193041">
                  <a:extLst>
                    <a:ext uri="{9D8B030D-6E8A-4147-A177-3AD203B41FA5}">
                      <a16:colId xmlns:a16="http://schemas.microsoft.com/office/drawing/2014/main" xmlns="" val="20001"/>
                    </a:ext>
                  </a:extLst>
                </a:gridCol>
                <a:gridCol w="3429000">
                  <a:extLst>
                    <a:ext uri="{9D8B030D-6E8A-4147-A177-3AD203B41FA5}">
                      <a16:colId xmlns:a16="http://schemas.microsoft.com/office/drawing/2014/main" xmlns="" val="20002"/>
                    </a:ext>
                  </a:extLst>
                </a:gridCol>
                <a:gridCol w="193041">
                  <a:extLst>
                    <a:ext uri="{9D8B030D-6E8A-4147-A177-3AD203B41FA5}">
                      <a16:colId xmlns:a16="http://schemas.microsoft.com/office/drawing/2014/main" xmlns="" val="20003"/>
                    </a:ext>
                  </a:extLst>
                </a:gridCol>
                <a:gridCol w="3429000">
                  <a:extLst>
                    <a:ext uri="{9D8B030D-6E8A-4147-A177-3AD203B41FA5}">
                      <a16:colId xmlns:a16="http://schemas.microsoft.com/office/drawing/2014/main" xmlns="" val="20004"/>
                    </a:ext>
                  </a:extLst>
                </a:gridCol>
              </a:tblGrid>
              <a:tr h="368068">
                <a:tc>
                  <a:txBody>
                    <a:bodyPr/>
                    <a:lstStyle/>
                    <a:p>
                      <a:pPr marL="0" marR="0" algn="ctr">
                        <a:spcBef>
                          <a:spcPts val="0"/>
                        </a:spcBef>
                        <a:spcAft>
                          <a:spcPts val="1000"/>
                        </a:spcAft>
                      </a:pPr>
                      <a:r>
                        <a:rPr lang="en-GB" sz="1800" b="1" i="0" cap="all" spc="100" baseline="0" dirty="0">
                          <a:solidFill>
                            <a:schemeClr val="tx1"/>
                          </a:solidFill>
                          <a:effectLst/>
                          <a:latin typeface="Calibri" panose="020F0502020204030204" pitchFamily="34" charset="0"/>
                          <a:ea typeface="Calibri" panose="020F0502020204030204" pitchFamily="34" charset="0"/>
                          <a:cs typeface="Open Sans"/>
                        </a:rPr>
                        <a:t>Eau potable</a:t>
                      </a:r>
                      <a:endParaRPr lang="en-US" sz="1200" i="1"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D4D0CF"/>
                    </a:solidFill>
                  </a:tcPr>
                </a:tc>
                <a:tc>
                  <a:txBody>
                    <a:bodyPr/>
                    <a:lstStyle/>
                    <a:p>
                      <a:pPr marL="0" marR="0" algn="ctr">
                        <a:spcBef>
                          <a:spcPts val="0"/>
                        </a:spcBef>
                        <a:spcAft>
                          <a:spcPts val="1000"/>
                        </a:spcAft>
                      </a:pPr>
                      <a:r>
                        <a:rPr lang="en-GB" sz="1800" b="1" i="0" cap="all"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rPr>
                        <a:t> </a:t>
                      </a:r>
                      <a:endParaRPr lang="en-US" sz="1200" i="1"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1000"/>
                        </a:spcAft>
                      </a:pPr>
                      <a:r>
                        <a:rPr lang="en-GB" sz="1800" b="1" i="0" cap="all" spc="100" baseline="0" dirty="0">
                          <a:solidFill>
                            <a:schemeClr val="tx1"/>
                          </a:solidFill>
                          <a:effectLst/>
                          <a:latin typeface="Calibri" panose="020F0502020204030204" pitchFamily="34" charset="0"/>
                          <a:ea typeface="Calibri" panose="020F0502020204030204" pitchFamily="34" charset="0"/>
                          <a:cs typeface="Open Sans"/>
                        </a:rPr>
                        <a:t>Assainissement</a:t>
                      </a:r>
                      <a:endParaRPr lang="en-US" sz="1200" i="1"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D4D0CF"/>
                    </a:solidFill>
                  </a:tcPr>
                </a:tc>
                <a:tc>
                  <a:txBody>
                    <a:bodyPr/>
                    <a:lstStyle/>
                    <a:p>
                      <a:pPr marL="0" marR="0" algn="ctr">
                        <a:spcBef>
                          <a:spcPts val="0"/>
                        </a:spcBef>
                        <a:spcAft>
                          <a:spcPts val="1000"/>
                        </a:spcAft>
                      </a:pPr>
                      <a:r>
                        <a:rPr lang="en-GB" sz="1800" b="1" i="0" cap="all"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rPr>
                        <a:t> </a:t>
                      </a:r>
                      <a:endParaRPr lang="en-US" sz="1200" i="1"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1000"/>
                        </a:spcAft>
                        <a:tabLst>
                          <a:tab pos="786765" algn="ctr"/>
                        </a:tabLst>
                      </a:pPr>
                      <a:r>
                        <a:rPr lang="en-GB" sz="1800" b="1" i="0" cap="all" spc="100" baseline="0" dirty="0">
                          <a:solidFill>
                            <a:schemeClr val="tx1"/>
                          </a:solidFill>
                          <a:effectLst/>
                          <a:latin typeface="Calibri" panose="020F0502020204030204" pitchFamily="34" charset="0"/>
                          <a:ea typeface="Calibri" panose="020F0502020204030204" pitchFamily="34" charset="0"/>
                          <a:cs typeface="Open Sans"/>
                        </a:rPr>
                        <a:t>Hygiène</a:t>
                      </a:r>
                      <a:endParaRPr lang="en-US" sz="1200" i="1"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D4D0CF"/>
                    </a:solidFill>
                  </a:tcPr>
                </a:tc>
                <a:extLst>
                  <a:ext uri="{0D108BD9-81ED-4DB2-BD59-A6C34878D82A}">
                    <a16:rowId xmlns:a16="http://schemas.microsoft.com/office/drawing/2014/main" xmlns="" val="10000"/>
                  </a:ext>
                </a:extLst>
              </a:tr>
              <a:tr h="1264237">
                <a:tc>
                  <a:txBody>
                    <a:bodyPr/>
                    <a:lstStyle/>
                    <a:p>
                      <a:pPr marL="0" marR="0">
                        <a:spcBef>
                          <a:spcPts val="600"/>
                        </a:spcBef>
                        <a:spcAft>
                          <a:spcPts val="600"/>
                        </a:spcAft>
                      </a:pPr>
                      <a:r>
                        <a:rPr lang="en-GB" sz="1500" b="1" i="0" dirty="0">
                          <a:solidFill>
                            <a:schemeClr val="tx1">
                              <a:lumMod val="65000"/>
                              <a:lumOff val="35000"/>
                            </a:schemeClr>
                          </a:solidFill>
                          <a:effectLst/>
                          <a:latin typeface="Calibri" panose="020F0502020204030204" pitchFamily="34" charset="0"/>
                          <a:ea typeface="SimSun" panose="02010600030101010101" pitchFamily="2" charset="-122"/>
                          <a:cs typeface="Arial" panose="020B0604020202020204" pitchFamily="34" charset="0"/>
                        </a:rPr>
                        <a:t>Service avancé </a:t>
                      </a:r>
                      <a:r>
                        <a:rPr lang="en-GB" sz="1500" i="0" dirty="0">
                          <a:solidFill>
                            <a:schemeClr val="tx1">
                              <a:lumMod val="65000"/>
                              <a:lumOff val="35000"/>
                            </a:schemeClr>
                          </a:solidFill>
                          <a:effectLst/>
                          <a:latin typeface="Calibri" panose="020F0502020204030204" pitchFamily="34" charset="0"/>
                          <a:ea typeface="SimSun" panose="02010600030101010101" pitchFamily="2" charset="-122"/>
                          <a:cs typeface="Arial" panose="020B0604020202020204" pitchFamily="34" charset="0"/>
                        </a:rPr>
                        <a:t>: Des critères supplémentaires peuvent inclure la qualité, la quantité, la continuité et l'accessibilité à tous les utilisateurs.</a:t>
                      </a:r>
                      <a:endParaRPr lang="en-US" sz="1500" i="1" dirty="0">
                        <a:solidFill>
                          <a:schemeClr val="tx1">
                            <a:lumMod val="65000"/>
                            <a:lumOff val="35000"/>
                          </a:schemeClr>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FFFFF"/>
                    </a:solidFill>
                  </a:tcPr>
                </a:tc>
                <a:tc>
                  <a:txBody>
                    <a:bodyPr/>
                    <a:lstStyle/>
                    <a:p>
                      <a:pPr marL="0" marR="0">
                        <a:spcBef>
                          <a:spcPts val="600"/>
                        </a:spcBef>
                        <a:spcAft>
                          <a:spcPts val="600"/>
                        </a:spcAft>
                      </a:pPr>
                      <a:r>
                        <a:rPr lang="en-GB" sz="1500" i="0" dirty="0">
                          <a:solidFill>
                            <a:schemeClr val="tx1">
                              <a:lumMod val="65000"/>
                              <a:lumOff val="35000"/>
                            </a:schemeClr>
                          </a:solidFill>
                          <a:effectLst/>
                          <a:latin typeface="Calibri" panose="020F0502020204030204" pitchFamily="34" charset="0"/>
                          <a:ea typeface="SimSun" panose="02010600030101010101" pitchFamily="2" charset="-122"/>
                          <a:cs typeface="Arial" panose="020B0604020202020204" pitchFamily="34" charset="0"/>
                        </a:rPr>
                        <a:t> </a:t>
                      </a:r>
                      <a:endParaRPr lang="en-US" sz="1500" i="1" dirty="0">
                        <a:solidFill>
                          <a:schemeClr val="tx1">
                            <a:lumMod val="65000"/>
                            <a:lumOff val="35000"/>
                          </a:schemeClr>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spcBef>
                          <a:spcPts val="600"/>
                        </a:spcBef>
                        <a:spcAft>
                          <a:spcPts val="600"/>
                        </a:spcAft>
                      </a:pPr>
                      <a:r>
                        <a:rPr lang="en-GB" sz="1500" b="1"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rPr>
                        <a:t>Service avancé </a:t>
                      </a:r>
                      <a:r>
                        <a:rPr lang="en-GB" sz="1500"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rPr>
                        <a:t>: Les critères supplémentaires peuvent inclure le nombre d'élèves par toilettes, les installations d'hygiène menstruelle, la propreté, l'accessibilité à tous les utilisateurs et les systèmes de gestion des excréments.</a:t>
                      </a:r>
                      <a:endParaRPr lang="en-US" sz="1500"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FFFFF"/>
                    </a:solidFill>
                  </a:tcPr>
                </a:tc>
                <a:tc>
                  <a:txBody>
                    <a:bodyPr/>
                    <a:lstStyle/>
                    <a:p>
                      <a:pPr marL="0" marR="0">
                        <a:spcBef>
                          <a:spcPts val="600"/>
                        </a:spcBef>
                        <a:spcAft>
                          <a:spcPts val="600"/>
                        </a:spcAft>
                      </a:pPr>
                      <a:r>
                        <a:rPr lang="en-GB" sz="1500" i="0" dirty="0">
                          <a:solidFill>
                            <a:schemeClr val="tx1">
                              <a:lumMod val="65000"/>
                              <a:lumOff val="35000"/>
                            </a:schemeClr>
                          </a:solidFill>
                          <a:effectLst/>
                          <a:latin typeface="Calibri" panose="020F0502020204030204" pitchFamily="34" charset="0"/>
                          <a:ea typeface="SimSun" panose="02010600030101010101" pitchFamily="2" charset="-122"/>
                          <a:cs typeface="Arial" panose="020B0604020202020204" pitchFamily="34" charset="0"/>
                        </a:rPr>
                        <a:t> </a:t>
                      </a:r>
                      <a:endParaRPr lang="en-US" sz="1500" i="1" dirty="0">
                        <a:solidFill>
                          <a:schemeClr val="tx1">
                            <a:lumMod val="65000"/>
                            <a:lumOff val="35000"/>
                          </a:schemeClr>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spcBef>
                          <a:spcPts val="600"/>
                        </a:spcBef>
                        <a:spcAft>
                          <a:spcPts val="600"/>
                        </a:spcAft>
                      </a:pPr>
                      <a:r>
                        <a:rPr lang="en-GB" sz="1500" b="1" i="0" dirty="0">
                          <a:solidFill>
                            <a:schemeClr val="tx1">
                              <a:lumMod val="65000"/>
                              <a:lumOff val="35000"/>
                            </a:schemeClr>
                          </a:solidFill>
                          <a:effectLst/>
                          <a:latin typeface="Calibri" panose="020F0502020204030204" pitchFamily="34" charset="0"/>
                          <a:ea typeface="SimSun" panose="02010600030101010101" pitchFamily="2" charset="-122"/>
                          <a:cs typeface="Arial" panose="020B0604020202020204" pitchFamily="34" charset="0"/>
                        </a:rPr>
                        <a:t>Service avancé </a:t>
                      </a:r>
                      <a:r>
                        <a:rPr lang="en-GB" sz="1500" i="0" dirty="0">
                          <a:solidFill>
                            <a:schemeClr val="tx1">
                              <a:lumMod val="65000"/>
                              <a:lumOff val="35000"/>
                            </a:schemeClr>
                          </a:solidFill>
                          <a:effectLst/>
                          <a:latin typeface="Calibri" panose="020F0502020204030204" pitchFamily="34" charset="0"/>
                          <a:ea typeface="SimSun" panose="02010600030101010101" pitchFamily="2" charset="-122"/>
                          <a:cs typeface="Arial" panose="020B0604020202020204" pitchFamily="34" charset="0"/>
                        </a:rPr>
                        <a:t>: Les critères supplémentaires peuvent inclure l'éducation à l'hygiène, le lavage des mains en groupe, le matériel d'hygiène menstruelle et l'accessibilité à tous les utilisateurs.</a:t>
                      </a:r>
                      <a:endParaRPr lang="en-US" sz="1500" i="1" dirty="0">
                        <a:solidFill>
                          <a:schemeClr val="tx1">
                            <a:lumMod val="65000"/>
                            <a:lumOff val="35000"/>
                          </a:schemeClr>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1011389">
                <a:tc>
                  <a:txBody>
                    <a:bodyPr/>
                    <a:lstStyle/>
                    <a:p>
                      <a:pPr marL="0" marR="0">
                        <a:spcBef>
                          <a:spcPts val="600"/>
                        </a:spcBef>
                        <a:spcAft>
                          <a:spcPts val="600"/>
                        </a:spcAft>
                      </a:pPr>
                      <a:r>
                        <a:rPr lang="en-GB" sz="1500" b="1"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Service de base :</a:t>
                      </a:r>
                      <a:r>
                        <a:rPr lang="en-GB" sz="1500"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 Eau potable provenant d'une source améliorée et eau disponible à l'école au moment de l'enquête.</a:t>
                      </a:r>
                      <a:endParaRPr lang="en-US" sz="1500" i="1" dirty="0">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40B4E7"/>
                    </a:solidFill>
                  </a:tcPr>
                </a:tc>
                <a:tc>
                  <a:txBody>
                    <a:bodyPr/>
                    <a:lstStyle/>
                    <a:p>
                      <a:pPr marL="0" marR="0">
                        <a:spcBef>
                          <a:spcPts val="600"/>
                        </a:spcBef>
                        <a:spcAft>
                          <a:spcPts val="600"/>
                        </a:spcAft>
                      </a:pPr>
                      <a:r>
                        <a:rPr lang="en-GB" sz="1500" i="0">
                          <a:solidFill>
                            <a:srgbClr val="FFFFFF"/>
                          </a:solidFill>
                          <a:effectLst/>
                          <a:latin typeface="Calibri" panose="020F0502020204030204" pitchFamily="34" charset="0"/>
                          <a:ea typeface="SimSun" panose="02010600030101010101" pitchFamily="2" charset="-122"/>
                          <a:cs typeface="Arial" panose="020B0604020202020204" pitchFamily="34" charset="0"/>
                        </a:rPr>
                        <a:t> </a:t>
                      </a:r>
                      <a:endParaRPr lang="en-US" sz="1500" i="1">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spcBef>
                          <a:spcPts val="600"/>
                        </a:spcBef>
                        <a:spcAft>
                          <a:spcPts val="600"/>
                        </a:spcAft>
                      </a:pPr>
                      <a:r>
                        <a:rPr lang="en-GB" sz="15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Service de base :</a:t>
                      </a:r>
                      <a:r>
                        <a:rPr lang="en-GB" sz="15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 Installations sanitaires améliorées dans l'école, non mixtes et utilisables (disponibles, fonctionnelles et privées) au moment de l'enquête.</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67BC6B"/>
                    </a:solidFill>
                  </a:tcPr>
                </a:tc>
                <a:tc>
                  <a:txBody>
                    <a:bodyPr/>
                    <a:lstStyle/>
                    <a:p>
                      <a:pPr marL="0" marR="0">
                        <a:spcBef>
                          <a:spcPts val="600"/>
                        </a:spcBef>
                        <a:spcAft>
                          <a:spcPts val="600"/>
                        </a:spcAft>
                      </a:pPr>
                      <a:r>
                        <a:rPr lang="en-GB" sz="1500"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 </a:t>
                      </a:r>
                      <a:endParaRPr lang="en-US" sz="1500" i="1" dirty="0">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spcBef>
                          <a:spcPts val="600"/>
                        </a:spcBef>
                        <a:spcAft>
                          <a:spcPts val="600"/>
                        </a:spcAft>
                      </a:pPr>
                      <a:r>
                        <a:rPr lang="en-GB" sz="1500" b="1"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Service de base :</a:t>
                      </a:r>
                      <a:r>
                        <a:rPr lang="en-GB" sz="1500"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 Installations pour se laver les mains avec de l'eau et du savon disponibles dans l'école au moment de l'enquête</a:t>
                      </a:r>
                      <a:endParaRPr lang="en-US" sz="1500" i="1" dirty="0">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853A95"/>
                    </a:solidFill>
                  </a:tcPr>
                </a:tc>
                <a:extLst>
                  <a:ext uri="{0D108BD9-81ED-4DB2-BD59-A6C34878D82A}">
                    <a16:rowId xmlns:a16="http://schemas.microsoft.com/office/drawing/2014/main" xmlns="" val="10002"/>
                  </a:ext>
                </a:extLst>
              </a:tr>
              <a:tr h="1011389">
                <a:tc>
                  <a:txBody>
                    <a:bodyPr/>
                    <a:lstStyle/>
                    <a:p>
                      <a:pPr marL="0" marR="0">
                        <a:spcBef>
                          <a:spcPts val="600"/>
                        </a:spcBef>
                        <a:spcAft>
                          <a:spcPts val="600"/>
                        </a:spcAft>
                      </a:pPr>
                      <a:r>
                        <a:rPr lang="en-GB" sz="15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Service limité </a:t>
                      </a:r>
                      <a:r>
                        <a:rPr lang="en-GB" sz="15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Eau potable provenant d'une source améliorée, mais l'eau n'est pas disponible à l'école au moment de l'enquête.</a:t>
                      </a:r>
                      <a:endParaRPr lang="en-US" sz="15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F477"/>
                    </a:solidFill>
                  </a:tcPr>
                </a:tc>
                <a:tc>
                  <a:txBody>
                    <a:bodyPr/>
                    <a:lstStyle/>
                    <a:p>
                      <a:pPr marL="0" marR="0">
                        <a:spcBef>
                          <a:spcPts val="600"/>
                        </a:spcBef>
                        <a:spcAft>
                          <a:spcPts val="600"/>
                        </a:spcAft>
                      </a:pPr>
                      <a:r>
                        <a:rPr lang="en-GB" sz="1500" b="1" i="0">
                          <a:solidFill>
                            <a:srgbClr val="44546A"/>
                          </a:solidFill>
                          <a:effectLst/>
                          <a:latin typeface="Calibri" panose="020F0502020204030204" pitchFamily="34" charset="0"/>
                          <a:ea typeface="SimSun" panose="02010600030101010101" pitchFamily="2" charset="-122"/>
                          <a:cs typeface="Arial" panose="020B0604020202020204" pitchFamily="34" charset="0"/>
                        </a:rPr>
                        <a:t> </a:t>
                      </a:r>
                      <a:endParaRPr lang="en-US" sz="1500" i="1">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spcBef>
                          <a:spcPts val="600"/>
                        </a:spcBef>
                        <a:spcAft>
                          <a:spcPts val="600"/>
                        </a:spcAft>
                      </a:pPr>
                      <a:r>
                        <a:rPr lang="en-GB" sz="1500" b="1"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Service limité :</a:t>
                      </a:r>
                      <a:r>
                        <a:rPr lang="en-GB" sz="1500"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 Installations sanitaires améliorées dans l'école qui ne sont pas unisexes ou qui ne sont pas utilisables au moment de l'enquête.</a:t>
                      </a:r>
                      <a:endParaRPr lang="en-US" sz="1500" i="1"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F477"/>
                    </a:solidFill>
                  </a:tcPr>
                </a:tc>
                <a:tc>
                  <a:txBody>
                    <a:bodyPr/>
                    <a:lstStyle/>
                    <a:p>
                      <a:pPr marL="0" marR="0">
                        <a:spcBef>
                          <a:spcPts val="600"/>
                        </a:spcBef>
                        <a:spcAft>
                          <a:spcPts val="600"/>
                        </a:spcAft>
                      </a:pPr>
                      <a:r>
                        <a:rPr lang="en-GB" sz="1500" b="1" i="0" dirty="0">
                          <a:solidFill>
                            <a:srgbClr val="44546A"/>
                          </a:solidFill>
                          <a:effectLst/>
                          <a:latin typeface="Calibri" panose="020F0502020204030204" pitchFamily="34" charset="0"/>
                          <a:ea typeface="SimSun" panose="02010600030101010101" pitchFamily="2" charset="-122"/>
                          <a:cs typeface="Arial" panose="020B0604020202020204" pitchFamily="34" charset="0"/>
                        </a:rPr>
                        <a:t> </a:t>
                      </a:r>
                      <a:endParaRPr lang="en-US" sz="1500" i="1" dirty="0">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spcBef>
                          <a:spcPts val="600"/>
                        </a:spcBef>
                        <a:spcAft>
                          <a:spcPts val="600"/>
                        </a:spcAft>
                      </a:pPr>
                      <a:r>
                        <a:rPr lang="en-GB" sz="1500" b="1"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Service limité </a:t>
                      </a:r>
                      <a:r>
                        <a:rPr lang="en-GB" sz="1500"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 Installations de lavage des mains avec de l'eau mais sans savon disponibles à l'école au moment de l'enquête.</a:t>
                      </a:r>
                      <a:endParaRPr lang="en-US" sz="1500" i="1"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F477"/>
                    </a:solidFill>
                  </a:tcPr>
                </a:tc>
                <a:extLst>
                  <a:ext uri="{0D108BD9-81ED-4DB2-BD59-A6C34878D82A}">
                    <a16:rowId xmlns:a16="http://schemas.microsoft.com/office/drawing/2014/main" xmlns="" val="10003"/>
                  </a:ext>
                </a:extLst>
              </a:tr>
              <a:tr h="927529">
                <a:tc>
                  <a:txBody>
                    <a:bodyPr/>
                    <a:lstStyle/>
                    <a:p>
                      <a:pPr marL="0" marR="0">
                        <a:spcBef>
                          <a:spcPts val="600"/>
                        </a:spcBef>
                        <a:spcAft>
                          <a:spcPts val="600"/>
                        </a:spcAft>
                      </a:pPr>
                      <a:r>
                        <a:rPr lang="en-GB" sz="1500" b="1"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Pas de service </a:t>
                      </a:r>
                      <a:r>
                        <a:rPr lang="en-GB" sz="1500"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 Eau potable provenant d'une source non améliorée ou absence de source d'eau à l'école</a:t>
                      </a:r>
                      <a:endParaRPr lang="en-US" sz="1500" i="1"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B316"/>
                    </a:solidFill>
                  </a:tcPr>
                </a:tc>
                <a:tc>
                  <a:txBody>
                    <a:bodyPr/>
                    <a:lstStyle/>
                    <a:p>
                      <a:pPr marL="0" marR="0">
                        <a:spcBef>
                          <a:spcPts val="600"/>
                        </a:spcBef>
                        <a:spcAft>
                          <a:spcPts val="600"/>
                        </a:spcAft>
                      </a:pPr>
                      <a:r>
                        <a:rPr lang="en-GB" sz="1500" b="1" i="0">
                          <a:solidFill>
                            <a:srgbClr val="44546A"/>
                          </a:solidFill>
                          <a:effectLst/>
                          <a:latin typeface="Calibri" panose="020F0502020204030204" pitchFamily="34" charset="0"/>
                          <a:ea typeface="SimSun" panose="02010600030101010101" pitchFamily="2" charset="-122"/>
                          <a:cs typeface="Arial" panose="020B0604020202020204" pitchFamily="34" charset="0"/>
                        </a:rPr>
                        <a:t> </a:t>
                      </a:r>
                      <a:endParaRPr lang="en-US" sz="1500" i="1">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spcBef>
                          <a:spcPts val="600"/>
                        </a:spcBef>
                        <a:spcAft>
                          <a:spcPts val="600"/>
                        </a:spcAft>
                      </a:pPr>
                      <a:r>
                        <a:rPr lang="en-GB" sz="15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Pas de service </a:t>
                      </a:r>
                      <a:r>
                        <a:rPr lang="en-GB" sz="15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Installations sanitaires non améliorées ou pas d'installations sanitaires dans l'école</a:t>
                      </a:r>
                      <a:endParaRPr lang="en-US" sz="15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B316"/>
                    </a:solidFill>
                  </a:tcPr>
                </a:tc>
                <a:tc>
                  <a:txBody>
                    <a:bodyPr/>
                    <a:lstStyle/>
                    <a:p>
                      <a:pPr marL="0" marR="0">
                        <a:spcBef>
                          <a:spcPts val="600"/>
                        </a:spcBef>
                        <a:spcAft>
                          <a:spcPts val="600"/>
                        </a:spcAft>
                      </a:pPr>
                      <a:r>
                        <a:rPr lang="en-GB" sz="1500" b="1" i="0">
                          <a:solidFill>
                            <a:srgbClr val="44546A"/>
                          </a:solidFill>
                          <a:effectLst/>
                          <a:latin typeface="Calibri" panose="020F0502020204030204" pitchFamily="34" charset="0"/>
                          <a:ea typeface="SimSun" panose="02010600030101010101" pitchFamily="2" charset="-122"/>
                          <a:cs typeface="Arial" panose="020B0604020202020204" pitchFamily="34" charset="0"/>
                        </a:rPr>
                        <a:t> </a:t>
                      </a:r>
                      <a:endParaRPr lang="en-US" sz="1500" i="1">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spcBef>
                          <a:spcPts val="600"/>
                        </a:spcBef>
                        <a:spcAft>
                          <a:spcPts val="600"/>
                        </a:spcAft>
                      </a:pPr>
                      <a:r>
                        <a:rPr lang="en-GB" sz="1500" b="1"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Pas de service :</a:t>
                      </a:r>
                      <a:r>
                        <a:rPr lang="en-GB" sz="1500"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 Pas d'installations pour se laver les mains ou pas d'eau disponible à l'école. </a:t>
                      </a:r>
                      <a:endParaRPr lang="en-US" sz="1500" i="1"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B316"/>
                    </a:solidFill>
                  </a:tcPr>
                </a:tc>
                <a:extLst>
                  <a:ext uri="{0D108BD9-81ED-4DB2-BD59-A6C34878D82A}">
                    <a16:rowId xmlns:a16="http://schemas.microsoft.com/office/drawing/2014/main" xmlns="" val="10004"/>
                  </a:ext>
                </a:extLst>
              </a:tr>
            </a:tbl>
          </a:graphicData>
        </a:graphic>
      </p:graphicFrame>
      <p:cxnSp>
        <p:nvCxnSpPr>
          <p:cNvPr id="9" name="Straight Connector 8"/>
          <p:cNvCxnSpPr/>
          <p:nvPr/>
        </p:nvCxnSpPr>
        <p:spPr>
          <a:xfrm flipV="1">
            <a:off x="430570" y="3197752"/>
            <a:ext cx="11330859" cy="1270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8024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xmlns="" id="{B964E72F-33E8-4F72-97C0-92EE0F70D872}"/>
              </a:ext>
            </a:extLst>
          </p:cNvPr>
          <p:cNvSpPr/>
          <p:nvPr/>
        </p:nvSpPr>
        <p:spPr>
          <a:xfrm>
            <a:off x="0" y="0"/>
            <a:ext cx="3234348" cy="6035040"/>
          </a:xfrm>
          <a:prstGeom prst="rect">
            <a:avLst/>
          </a:prstGeom>
          <a:solidFill>
            <a:srgbClr val="16365C"/>
          </a:solidFill>
          <a:ln>
            <a:solidFill>
              <a:srgbClr val="1245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8086" y="219729"/>
            <a:ext cx="2867732" cy="2811780"/>
          </a:xfrm>
        </p:spPr>
        <p:txBody>
          <a:bodyPr anchor="t"/>
          <a:lstStyle/>
          <a:p>
            <a:r>
              <a:rPr lang="en-US" sz="3600" dirty="0">
                <a:solidFill>
                  <a:schemeClr val="bg1"/>
                </a:solidFill>
              </a:rPr>
              <a:t>Exemples de questions élargies pour contrôler l'intégration de WinS</a:t>
            </a:r>
          </a:p>
        </p:txBody>
      </p:sp>
      <p:sp>
        <p:nvSpPr>
          <p:cNvPr id="4" name="Slide Number Placeholder 3"/>
          <p:cNvSpPr>
            <a:spLocks noGrp="1"/>
          </p:cNvSpPr>
          <p:nvPr>
            <p:ph type="sldNum" sz="quarter" idx="12"/>
          </p:nvPr>
        </p:nvSpPr>
        <p:spPr/>
        <p:txBody>
          <a:bodyPr/>
          <a:lstStyle/>
          <a:p>
            <a:fld id="{89814231-C564-459E-A527-55508A559AB2}" type="slidenum">
              <a:rPr lang="en-US" smtClean="0">
                <a:solidFill>
                  <a:prstClr val="white"/>
                </a:solidFill>
              </a:rPr>
              <a:t>15</a:t>
            </a:fld>
            <a:endParaRPr lang="en-US">
              <a:solidFill>
                <a:prstClr val="white"/>
              </a:solidFill>
            </a:endParaRPr>
          </a:p>
        </p:txBody>
      </p:sp>
      <p:grpSp>
        <p:nvGrpSpPr>
          <p:cNvPr id="53" name="Group 52">
            <a:extLst>
              <a:ext uri="{FF2B5EF4-FFF2-40B4-BE49-F238E27FC236}">
                <a16:creationId xmlns:a16="http://schemas.microsoft.com/office/drawing/2014/main" xmlns="" id="{3F779145-0E84-4B04-A8FC-58EB9366D9A4}"/>
              </a:ext>
            </a:extLst>
          </p:cNvPr>
          <p:cNvGrpSpPr/>
          <p:nvPr/>
        </p:nvGrpSpPr>
        <p:grpSpPr>
          <a:xfrm>
            <a:off x="3606204" y="928389"/>
            <a:ext cx="3017520" cy="4206240"/>
            <a:chOff x="4329400" y="629343"/>
            <a:chExt cx="3108960" cy="4340515"/>
          </a:xfrm>
        </p:grpSpPr>
        <p:pic>
          <p:nvPicPr>
            <p:cNvPr id="3" name="Picture 2">
              <a:extLst>
                <a:ext uri="{FF2B5EF4-FFF2-40B4-BE49-F238E27FC236}">
                  <a16:creationId xmlns:a16="http://schemas.microsoft.com/office/drawing/2014/main" xmlns="" id="{E6BCFE28-971D-482C-A592-E67A0B27DF1B}"/>
                </a:ext>
              </a:extLst>
            </p:cNvPr>
            <p:cNvPicPr>
              <a:picLocks noChangeAspect="1"/>
            </p:cNvPicPr>
            <p:nvPr/>
          </p:nvPicPr>
          <p:blipFill>
            <a:blip r:embed="rId3"/>
            <a:stretch>
              <a:fillRect/>
            </a:stretch>
          </p:blipFill>
          <p:spPr>
            <a:xfrm>
              <a:off x="4329400" y="629343"/>
              <a:ext cx="3108960" cy="1348561"/>
            </a:xfrm>
            <a:prstGeom prst="rect">
              <a:avLst/>
            </a:prstGeom>
          </p:spPr>
        </p:pic>
        <p:pic>
          <p:nvPicPr>
            <p:cNvPr id="5" name="Picture 4">
              <a:extLst>
                <a:ext uri="{FF2B5EF4-FFF2-40B4-BE49-F238E27FC236}">
                  <a16:creationId xmlns:a16="http://schemas.microsoft.com/office/drawing/2014/main" xmlns="" id="{5FCC4D6E-37AF-46D8-AC7C-3A4EE526D302}"/>
                </a:ext>
              </a:extLst>
            </p:cNvPr>
            <p:cNvPicPr>
              <a:picLocks noChangeAspect="1"/>
            </p:cNvPicPr>
            <p:nvPr/>
          </p:nvPicPr>
          <p:blipFill>
            <a:blip r:embed="rId4"/>
            <a:stretch>
              <a:fillRect/>
            </a:stretch>
          </p:blipFill>
          <p:spPr>
            <a:xfrm>
              <a:off x="4329400" y="1977904"/>
              <a:ext cx="3108960" cy="1589024"/>
            </a:xfrm>
            <a:prstGeom prst="rect">
              <a:avLst/>
            </a:prstGeom>
          </p:spPr>
        </p:pic>
        <p:pic>
          <p:nvPicPr>
            <p:cNvPr id="6" name="Picture 5">
              <a:extLst>
                <a:ext uri="{FF2B5EF4-FFF2-40B4-BE49-F238E27FC236}">
                  <a16:creationId xmlns:a16="http://schemas.microsoft.com/office/drawing/2014/main" xmlns="" id="{5576B772-9430-4AC0-8F14-626E457FD46A}"/>
                </a:ext>
              </a:extLst>
            </p:cNvPr>
            <p:cNvPicPr>
              <a:picLocks noChangeAspect="1"/>
            </p:cNvPicPr>
            <p:nvPr/>
          </p:nvPicPr>
          <p:blipFill>
            <a:blip r:embed="rId5"/>
            <a:stretch>
              <a:fillRect/>
            </a:stretch>
          </p:blipFill>
          <p:spPr>
            <a:xfrm>
              <a:off x="4329400" y="3566928"/>
              <a:ext cx="3108960" cy="1402930"/>
            </a:xfrm>
            <a:prstGeom prst="rect">
              <a:avLst/>
            </a:prstGeom>
          </p:spPr>
        </p:pic>
      </p:grpSp>
      <p:sp>
        <p:nvSpPr>
          <p:cNvPr id="46" name="Title 1">
            <a:extLst>
              <a:ext uri="{FF2B5EF4-FFF2-40B4-BE49-F238E27FC236}">
                <a16:creationId xmlns:a16="http://schemas.microsoft.com/office/drawing/2014/main" xmlns="" id="{4F1BBCD4-8805-4825-BF5F-D3AEC3A1512E}"/>
              </a:ext>
            </a:extLst>
          </p:cNvPr>
          <p:cNvSpPr txBox="1">
            <a:spLocks/>
          </p:cNvSpPr>
          <p:nvPr/>
        </p:nvSpPr>
        <p:spPr bwMode="auto">
          <a:xfrm>
            <a:off x="3035818" y="219729"/>
            <a:ext cx="4158292" cy="4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000" b="1" dirty="0"/>
              <a:t>WinS pour l'intégration des personnes handicapées</a:t>
            </a:r>
          </a:p>
        </p:txBody>
      </p:sp>
      <p:sp>
        <p:nvSpPr>
          <p:cNvPr id="47" name="Rectangle 46">
            <a:extLst>
              <a:ext uri="{FF2B5EF4-FFF2-40B4-BE49-F238E27FC236}">
                <a16:creationId xmlns:a16="http://schemas.microsoft.com/office/drawing/2014/main" xmlns="" id="{ABFB5A10-F1BF-4987-8314-7CF891860497}"/>
              </a:ext>
            </a:extLst>
          </p:cNvPr>
          <p:cNvSpPr/>
          <p:nvPr/>
        </p:nvSpPr>
        <p:spPr>
          <a:xfrm>
            <a:off x="7302697" y="219729"/>
            <a:ext cx="1837362" cy="400110"/>
          </a:xfrm>
          <a:prstGeom prst="rect">
            <a:avLst/>
          </a:prstGeom>
        </p:spPr>
        <p:txBody>
          <a:bodyPr wrap="none">
            <a:spAutoFit/>
          </a:bodyPr>
          <a:lstStyle/>
          <a:p>
            <a:r>
              <a:rPr lang="en-US" sz="2000" b="1" dirty="0">
                <a:latin typeface="+mj-lt"/>
              </a:rPr>
              <a:t>MHH dans les écoles</a:t>
            </a:r>
          </a:p>
        </p:txBody>
      </p:sp>
      <p:grpSp>
        <p:nvGrpSpPr>
          <p:cNvPr id="52" name="Group 51">
            <a:extLst>
              <a:ext uri="{FF2B5EF4-FFF2-40B4-BE49-F238E27FC236}">
                <a16:creationId xmlns:a16="http://schemas.microsoft.com/office/drawing/2014/main" xmlns="" id="{AFCB2A58-5122-47A0-B5C6-871EDE676028}"/>
              </a:ext>
            </a:extLst>
          </p:cNvPr>
          <p:cNvGrpSpPr/>
          <p:nvPr/>
        </p:nvGrpSpPr>
        <p:grpSpPr>
          <a:xfrm>
            <a:off x="6851277" y="594996"/>
            <a:ext cx="3017520" cy="6126480"/>
            <a:chOff x="8431441" y="704293"/>
            <a:chExt cx="3108960" cy="6355342"/>
          </a:xfrm>
        </p:grpSpPr>
        <p:pic>
          <p:nvPicPr>
            <p:cNvPr id="48" name="Picture 47">
              <a:extLst>
                <a:ext uri="{FF2B5EF4-FFF2-40B4-BE49-F238E27FC236}">
                  <a16:creationId xmlns:a16="http://schemas.microsoft.com/office/drawing/2014/main" xmlns="" id="{66971412-0999-4528-9887-D43AF308D882}"/>
                </a:ext>
              </a:extLst>
            </p:cNvPr>
            <p:cNvPicPr>
              <a:picLocks noChangeAspect="1"/>
            </p:cNvPicPr>
            <p:nvPr/>
          </p:nvPicPr>
          <p:blipFill rotWithShape="1">
            <a:blip r:embed="rId6"/>
            <a:srcRect b="64232"/>
            <a:stretch/>
          </p:blipFill>
          <p:spPr>
            <a:xfrm>
              <a:off x="8431441" y="704293"/>
              <a:ext cx="3108960" cy="1711247"/>
            </a:xfrm>
            <a:prstGeom prst="rect">
              <a:avLst/>
            </a:prstGeom>
          </p:spPr>
        </p:pic>
        <p:pic>
          <p:nvPicPr>
            <p:cNvPr id="49" name="Picture 48">
              <a:extLst>
                <a:ext uri="{FF2B5EF4-FFF2-40B4-BE49-F238E27FC236}">
                  <a16:creationId xmlns:a16="http://schemas.microsoft.com/office/drawing/2014/main" xmlns="" id="{33213866-1134-4B00-89F4-E04E6DA51F6F}"/>
                </a:ext>
              </a:extLst>
            </p:cNvPr>
            <p:cNvPicPr>
              <a:picLocks noChangeAspect="1"/>
            </p:cNvPicPr>
            <p:nvPr/>
          </p:nvPicPr>
          <p:blipFill>
            <a:blip r:embed="rId7"/>
            <a:stretch>
              <a:fillRect/>
            </a:stretch>
          </p:blipFill>
          <p:spPr>
            <a:xfrm>
              <a:off x="8431441" y="5183838"/>
              <a:ext cx="3108960" cy="1875797"/>
            </a:xfrm>
            <a:prstGeom prst="rect">
              <a:avLst/>
            </a:prstGeom>
          </p:spPr>
        </p:pic>
        <p:pic>
          <p:nvPicPr>
            <p:cNvPr id="50" name="Picture 49">
              <a:extLst>
                <a:ext uri="{FF2B5EF4-FFF2-40B4-BE49-F238E27FC236}">
                  <a16:creationId xmlns:a16="http://schemas.microsoft.com/office/drawing/2014/main" xmlns="" id="{CFD5FB9D-E3EE-4C2E-BCF6-C9EEE5401E0A}"/>
                </a:ext>
              </a:extLst>
            </p:cNvPr>
            <p:cNvPicPr>
              <a:picLocks noChangeAspect="1"/>
            </p:cNvPicPr>
            <p:nvPr/>
          </p:nvPicPr>
          <p:blipFill rotWithShape="1">
            <a:blip r:embed="rId6"/>
            <a:srcRect t="38953" b="32299"/>
            <a:stretch/>
          </p:blipFill>
          <p:spPr>
            <a:xfrm>
              <a:off x="8431441" y="2415540"/>
              <a:ext cx="3108960" cy="1375411"/>
            </a:xfrm>
            <a:prstGeom prst="rect">
              <a:avLst/>
            </a:prstGeom>
          </p:spPr>
        </p:pic>
        <p:pic>
          <p:nvPicPr>
            <p:cNvPr id="51" name="Picture 50">
              <a:extLst>
                <a:ext uri="{FF2B5EF4-FFF2-40B4-BE49-F238E27FC236}">
                  <a16:creationId xmlns:a16="http://schemas.microsoft.com/office/drawing/2014/main" xmlns="" id="{582B9A81-5F1E-455F-8B31-76BA1EEFC0EC}"/>
                </a:ext>
              </a:extLst>
            </p:cNvPr>
            <p:cNvPicPr>
              <a:picLocks noChangeAspect="1"/>
            </p:cNvPicPr>
            <p:nvPr/>
          </p:nvPicPr>
          <p:blipFill rotWithShape="1">
            <a:blip r:embed="rId6"/>
            <a:srcRect t="70887"/>
            <a:stretch/>
          </p:blipFill>
          <p:spPr>
            <a:xfrm>
              <a:off x="8431441" y="3790951"/>
              <a:ext cx="3108960" cy="1392887"/>
            </a:xfrm>
            <a:prstGeom prst="rect">
              <a:avLst/>
            </a:prstGeom>
          </p:spPr>
        </p:pic>
      </p:grpSp>
      <p:pic>
        <p:nvPicPr>
          <p:cNvPr id="57" name="Content Placeholder 19">
            <a:extLst>
              <a:ext uri="{FF2B5EF4-FFF2-40B4-BE49-F238E27FC236}">
                <a16:creationId xmlns:a16="http://schemas.microsoft.com/office/drawing/2014/main" xmlns="" id="{20A74178-EB3D-4254-B13B-A439BC0A00D0}"/>
              </a:ext>
            </a:extLst>
          </p:cNvPr>
          <p:cNvPicPr>
            <a:picLocks noGrp="1" noChangeAspect="1"/>
          </p:cNvPicPr>
          <p:nvPr>
            <p:ph idx="1"/>
          </p:nvPr>
        </p:nvPicPr>
        <p:blipFill rotWithShape="1">
          <a:blip r:embed="rId8"/>
          <a:srcRect l="1703" t="1228" b="1518"/>
          <a:stretch/>
        </p:blipFill>
        <p:spPr>
          <a:xfrm>
            <a:off x="202034" y="3626146"/>
            <a:ext cx="1307198" cy="1808248"/>
          </a:xfrm>
          <a:prstGeom prst="rect">
            <a:avLst/>
          </a:prstGeom>
        </p:spPr>
      </p:pic>
      <p:grpSp>
        <p:nvGrpSpPr>
          <p:cNvPr id="62" name="Group 61">
            <a:extLst>
              <a:ext uri="{FF2B5EF4-FFF2-40B4-BE49-F238E27FC236}">
                <a16:creationId xmlns:a16="http://schemas.microsoft.com/office/drawing/2014/main" xmlns="" id="{E4CCD63B-86E9-4EF9-8107-FE8616874125}"/>
              </a:ext>
            </a:extLst>
          </p:cNvPr>
          <p:cNvGrpSpPr/>
          <p:nvPr/>
        </p:nvGrpSpPr>
        <p:grpSpPr>
          <a:xfrm>
            <a:off x="9962256" y="629342"/>
            <a:ext cx="2323203" cy="2764456"/>
            <a:chOff x="9962256" y="629342"/>
            <a:chExt cx="2323203" cy="2764456"/>
          </a:xfrm>
        </p:grpSpPr>
        <p:sp>
          <p:nvSpPr>
            <p:cNvPr id="58" name="Rectangle 57">
              <a:extLst>
                <a:ext uri="{FF2B5EF4-FFF2-40B4-BE49-F238E27FC236}">
                  <a16:creationId xmlns:a16="http://schemas.microsoft.com/office/drawing/2014/main" xmlns="" id="{049982BF-DCF1-408A-9956-2E56622F2FFB}"/>
                </a:ext>
              </a:extLst>
            </p:cNvPr>
            <p:cNvSpPr/>
            <p:nvPr/>
          </p:nvSpPr>
          <p:spPr>
            <a:xfrm>
              <a:off x="9962256" y="629342"/>
              <a:ext cx="2323203" cy="1569660"/>
            </a:xfrm>
            <a:prstGeom prst="rect">
              <a:avLst/>
            </a:prstGeom>
          </p:spPr>
          <p:txBody>
            <a:bodyPr wrap="square">
              <a:spAutoFit/>
            </a:bodyPr>
            <a:lstStyle/>
            <a:p>
              <a:r>
                <a:rPr lang="en-US" sz="1600" dirty="0"/>
                <a:t>+ le groupe de suivi mondial de la santé maternelle et infantile a recommandé des questions au niveau de </a:t>
              </a:r>
              <a:r>
                <a:rPr lang="en-US" sz="1600" dirty="0" err="1"/>
                <a:t>l'école</a:t>
              </a:r>
              <a:r>
                <a:rPr lang="en-US" sz="1600" dirty="0"/>
                <a:t> </a:t>
              </a:r>
            </a:p>
          </p:txBody>
        </p:sp>
        <p:pic>
          <p:nvPicPr>
            <p:cNvPr id="59" name="Picture 58">
              <a:extLst>
                <a:ext uri="{FF2B5EF4-FFF2-40B4-BE49-F238E27FC236}">
                  <a16:creationId xmlns:a16="http://schemas.microsoft.com/office/drawing/2014/main" xmlns="" id="{21E74202-E3AF-4594-92DE-B8EF9A07E2B3}"/>
                </a:ext>
              </a:extLst>
            </p:cNvPr>
            <p:cNvPicPr>
              <a:picLocks noChangeAspect="1"/>
            </p:cNvPicPr>
            <p:nvPr/>
          </p:nvPicPr>
          <p:blipFill>
            <a:blip r:embed="rId9"/>
            <a:stretch>
              <a:fillRect/>
            </a:stretch>
          </p:blipFill>
          <p:spPr>
            <a:xfrm>
              <a:off x="11077128" y="1949745"/>
              <a:ext cx="1018824" cy="1444053"/>
            </a:xfrm>
            <a:prstGeom prst="rect">
              <a:avLst/>
            </a:prstGeom>
          </p:spPr>
        </p:pic>
      </p:grpSp>
      <p:sp>
        <p:nvSpPr>
          <p:cNvPr id="61" name="Rectangle 60">
            <a:extLst>
              <a:ext uri="{FF2B5EF4-FFF2-40B4-BE49-F238E27FC236}">
                <a16:creationId xmlns:a16="http://schemas.microsoft.com/office/drawing/2014/main" xmlns="" id="{0F52A27A-9F22-428D-BA75-E22D98DF018A}"/>
              </a:ext>
            </a:extLst>
          </p:cNvPr>
          <p:cNvSpPr/>
          <p:nvPr/>
        </p:nvSpPr>
        <p:spPr>
          <a:xfrm>
            <a:off x="1527020" y="4359230"/>
            <a:ext cx="1508798" cy="1107996"/>
          </a:xfrm>
          <a:prstGeom prst="rect">
            <a:avLst/>
          </a:prstGeom>
        </p:spPr>
        <p:txBody>
          <a:bodyPr wrap="square">
            <a:spAutoFit/>
          </a:bodyPr>
          <a:lstStyle/>
          <a:p>
            <a:r>
              <a:rPr lang="en-US" sz="1100" dirty="0">
                <a:solidFill>
                  <a:schemeClr val="bg1"/>
                </a:solidFill>
                <a:hlinkClick r:id="rId10">
                  <a:extLst>
                    <a:ext uri="{A12FA001-AC4F-418D-AE19-62706E023703}">
                      <ahyp:hlinkClr xmlns:ahyp="http://schemas.microsoft.com/office/drawing/2018/hyperlinkcolor" xmlns="" val="tx"/>
                    </a:ext>
                  </a:extLst>
                </a:hlinkClick>
              </a:rPr>
              <a:t>https://washdata.org/sites/default/files/documents/reports/2018-08/SDGs-monitoring-wash-in-schools-2018-August-web2.pdf </a:t>
            </a:r>
          </a:p>
        </p:txBody>
      </p:sp>
    </p:spTree>
    <p:extLst>
      <p:ext uri="{BB962C8B-B14F-4D97-AF65-F5344CB8AC3E}">
        <p14:creationId xmlns:p14="http://schemas.microsoft.com/office/powerpoint/2010/main" val="173998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FDF9A9-4040-4CB1-9AD4-3F05F15E4A94}"/>
              </a:ext>
            </a:extLst>
          </p:cNvPr>
          <p:cNvSpPr>
            <a:spLocks noGrp="1"/>
          </p:cNvSpPr>
          <p:nvPr>
            <p:ph type="title"/>
          </p:nvPr>
        </p:nvSpPr>
        <p:spPr>
          <a:xfrm>
            <a:off x="443345" y="274638"/>
            <a:ext cx="11139055" cy="1143000"/>
          </a:xfrm>
        </p:spPr>
        <p:txBody>
          <a:bodyPr/>
          <a:lstStyle/>
          <a:p>
            <a:r>
              <a:rPr lang="en-US" sz="3800" dirty="0"/>
              <a:t>Outil basé sur Excel pour soutenir la collecte et l'analyse des données</a:t>
            </a:r>
          </a:p>
        </p:txBody>
      </p:sp>
      <p:pic>
        <p:nvPicPr>
          <p:cNvPr id="5" name="Content Placeholder 4">
            <a:extLst>
              <a:ext uri="{FF2B5EF4-FFF2-40B4-BE49-F238E27FC236}">
                <a16:creationId xmlns:a16="http://schemas.microsoft.com/office/drawing/2014/main" xmlns="" id="{46C84F01-41AE-4396-817E-EBDB50332492}"/>
              </a:ext>
            </a:extLst>
          </p:cNvPr>
          <p:cNvPicPr>
            <a:picLocks noGrp="1" noChangeAspect="1"/>
          </p:cNvPicPr>
          <p:nvPr>
            <p:ph idx="1"/>
          </p:nvPr>
        </p:nvPicPr>
        <p:blipFill>
          <a:blip r:embed="rId3"/>
          <a:stretch>
            <a:fillRect/>
          </a:stretch>
        </p:blipFill>
        <p:spPr>
          <a:xfrm>
            <a:off x="269358" y="1417638"/>
            <a:ext cx="7593957" cy="4525963"/>
          </a:xfrm>
          <a:prstGeom prst="rect">
            <a:avLst/>
          </a:prstGeom>
        </p:spPr>
      </p:pic>
      <p:sp>
        <p:nvSpPr>
          <p:cNvPr id="4" name="Slide Number Placeholder 3">
            <a:extLst>
              <a:ext uri="{FF2B5EF4-FFF2-40B4-BE49-F238E27FC236}">
                <a16:creationId xmlns:a16="http://schemas.microsoft.com/office/drawing/2014/main" xmlns="" id="{ADCB08D0-A059-455A-94EA-28B4981FD8FE}"/>
              </a:ext>
            </a:extLst>
          </p:cNvPr>
          <p:cNvSpPr>
            <a:spLocks noGrp="1"/>
          </p:cNvSpPr>
          <p:nvPr>
            <p:ph type="sldNum" sz="quarter" idx="12"/>
          </p:nvPr>
        </p:nvSpPr>
        <p:spPr/>
        <p:txBody>
          <a:bodyPr/>
          <a:lstStyle/>
          <a:p>
            <a:fld id="{89814231-C564-459E-A527-55508A559AB2}" type="slidenum">
              <a:rPr lang="en-US" smtClean="0">
                <a:solidFill>
                  <a:prstClr val="white"/>
                </a:solidFill>
              </a:rPr>
              <a:t>16</a:t>
            </a:fld>
            <a:endParaRPr lang="en-US">
              <a:solidFill>
                <a:prstClr val="white"/>
              </a:solidFill>
            </a:endParaRPr>
          </a:p>
        </p:txBody>
      </p:sp>
      <p:sp>
        <p:nvSpPr>
          <p:cNvPr id="6" name="TextBox 5">
            <a:extLst>
              <a:ext uri="{FF2B5EF4-FFF2-40B4-BE49-F238E27FC236}">
                <a16:creationId xmlns:a16="http://schemas.microsoft.com/office/drawing/2014/main" xmlns="" id="{836354BB-A0C4-4039-947F-5E2426DD044E}"/>
              </a:ext>
            </a:extLst>
          </p:cNvPr>
          <p:cNvSpPr txBox="1"/>
          <p:nvPr/>
        </p:nvSpPr>
        <p:spPr>
          <a:xfrm>
            <a:off x="6788808" y="3424753"/>
            <a:ext cx="5223276" cy="923330"/>
          </a:xfrm>
          <a:prstGeom prst="rect">
            <a:avLst/>
          </a:prstGeom>
          <a:solidFill>
            <a:schemeClr val="bg1"/>
          </a:solidFill>
          <a:ln w="38100">
            <a:solidFill>
              <a:srgbClr val="FF0066"/>
            </a:solidFill>
          </a:ln>
        </p:spPr>
        <p:txBody>
          <a:bodyPr wrap="square" rtlCol="0">
            <a:spAutoFit/>
          </a:bodyPr>
          <a:lstStyle/>
          <a:p>
            <a:r>
              <a:rPr lang="en-US" dirty="0"/>
              <a:t>Vous pouvez télécharger le fichier Excel à l'aide du code QR ci-dessus ou de ce lien </a:t>
            </a:r>
            <a:r>
              <a:rPr lang="en-US" dirty="0">
                <a:hlinkClick r:id="rId4"/>
              </a:rPr>
              <a:t>: https://washdata.org/monitoring/wash-schools/excel</a:t>
            </a:r>
            <a:endParaRPr lang="en-US" dirty="0"/>
          </a:p>
        </p:txBody>
      </p:sp>
      <p:pic>
        <p:nvPicPr>
          <p:cNvPr id="7" name="Picture 6">
            <a:extLst>
              <a:ext uri="{FF2B5EF4-FFF2-40B4-BE49-F238E27FC236}">
                <a16:creationId xmlns:a16="http://schemas.microsoft.com/office/drawing/2014/main" xmlns="" id="{3BE57A82-1A3E-4190-816E-243ADF711E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61896" y="1190303"/>
            <a:ext cx="2050188" cy="2050188"/>
          </a:xfrm>
          <a:prstGeom prst="rect">
            <a:avLst/>
          </a:prstGeom>
        </p:spPr>
      </p:pic>
    </p:spTree>
    <p:extLst>
      <p:ext uri="{BB962C8B-B14F-4D97-AF65-F5344CB8AC3E}">
        <p14:creationId xmlns:p14="http://schemas.microsoft.com/office/powerpoint/2010/main" val="432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FDF9A9-4040-4CB1-9AD4-3F05F15E4A94}"/>
              </a:ext>
            </a:extLst>
          </p:cNvPr>
          <p:cNvSpPr>
            <a:spLocks noGrp="1"/>
          </p:cNvSpPr>
          <p:nvPr>
            <p:ph type="title"/>
          </p:nvPr>
        </p:nvSpPr>
        <p:spPr>
          <a:xfrm>
            <a:off x="609600" y="274638"/>
            <a:ext cx="10972800" cy="627730"/>
          </a:xfrm>
        </p:spPr>
        <p:txBody>
          <a:bodyPr/>
          <a:lstStyle/>
          <a:p>
            <a:r>
              <a:rPr lang="en-US" sz="3200" dirty="0"/>
              <a:t>Outil basé sur Excel pour soutenir la surveillance de WinS - </a:t>
            </a:r>
            <a:r>
              <a:rPr lang="en-US" sz="3200" dirty="0">
                <a:solidFill>
                  <a:srgbClr val="FF0066"/>
                </a:solidFill>
              </a:rPr>
              <a:t>collecte de données</a:t>
            </a:r>
          </a:p>
        </p:txBody>
      </p:sp>
      <p:sp>
        <p:nvSpPr>
          <p:cNvPr id="4" name="Slide Number Placeholder 3">
            <a:extLst>
              <a:ext uri="{FF2B5EF4-FFF2-40B4-BE49-F238E27FC236}">
                <a16:creationId xmlns:a16="http://schemas.microsoft.com/office/drawing/2014/main" xmlns="" id="{ADCB08D0-A059-455A-94EA-28B4981FD8FE}"/>
              </a:ext>
            </a:extLst>
          </p:cNvPr>
          <p:cNvSpPr>
            <a:spLocks noGrp="1"/>
          </p:cNvSpPr>
          <p:nvPr>
            <p:ph type="sldNum" sz="quarter" idx="12"/>
          </p:nvPr>
        </p:nvSpPr>
        <p:spPr/>
        <p:txBody>
          <a:bodyPr/>
          <a:lstStyle/>
          <a:p>
            <a:fld id="{89814231-C564-459E-A527-55508A559AB2}" type="slidenum">
              <a:rPr lang="en-US" smtClean="0">
                <a:solidFill>
                  <a:prstClr val="white"/>
                </a:solidFill>
              </a:rPr>
              <a:t>17</a:t>
            </a:fld>
            <a:endParaRPr lang="en-US">
              <a:solidFill>
                <a:prstClr val="white"/>
              </a:solidFill>
            </a:endParaRPr>
          </a:p>
        </p:txBody>
      </p:sp>
      <p:pic>
        <p:nvPicPr>
          <p:cNvPr id="8" name="Picture 7">
            <a:extLst>
              <a:ext uri="{FF2B5EF4-FFF2-40B4-BE49-F238E27FC236}">
                <a16:creationId xmlns:a16="http://schemas.microsoft.com/office/drawing/2014/main" xmlns="" id="{905493FB-FE35-46F8-9E44-DEB02F465236}"/>
              </a:ext>
            </a:extLst>
          </p:cNvPr>
          <p:cNvPicPr>
            <a:picLocks noChangeAspect="1"/>
          </p:cNvPicPr>
          <p:nvPr/>
        </p:nvPicPr>
        <p:blipFill>
          <a:blip r:embed="rId2"/>
          <a:stretch>
            <a:fillRect/>
          </a:stretch>
        </p:blipFill>
        <p:spPr>
          <a:xfrm>
            <a:off x="8939771" y="1594104"/>
            <a:ext cx="2834640" cy="3839991"/>
          </a:xfrm>
          <a:prstGeom prst="rect">
            <a:avLst/>
          </a:prstGeom>
        </p:spPr>
      </p:pic>
      <p:pic>
        <p:nvPicPr>
          <p:cNvPr id="9" name="Picture 8">
            <a:extLst>
              <a:ext uri="{FF2B5EF4-FFF2-40B4-BE49-F238E27FC236}">
                <a16:creationId xmlns:a16="http://schemas.microsoft.com/office/drawing/2014/main" xmlns="" id="{5E677115-472B-4957-9BE0-997B1A4784D2}"/>
              </a:ext>
            </a:extLst>
          </p:cNvPr>
          <p:cNvPicPr>
            <a:picLocks noChangeAspect="1"/>
          </p:cNvPicPr>
          <p:nvPr/>
        </p:nvPicPr>
        <p:blipFill>
          <a:blip r:embed="rId3"/>
          <a:stretch>
            <a:fillRect/>
          </a:stretch>
        </p:blipFill>
        <p:spPr>
          <a:xfrm>
            <a:off x="366099" y="1841436"/>
            <a:ext cx="2834640" cy="3592659"/>
          </a:xfrm>
          <a:prstGeom prst="rect">
            <a:avLst/>
          </a:prstGeom>
        </p:spPr>
      </p:pic>
      <p:pic>
        <p:nvPicPr>
          <p:cNvPr id="5" name="Content Placeholder 4">
            <a:extLst>
              <a:ext uri="{FF2B5EF4-FFF2-40B4-BE49-F238E27FC236}">
                <a16:creationId xmlns:a16="http://schemas.microsoft.com/office/drawing/2014/main" xmlns="" id="{46C84F01-41AE-4396-817E-EBDB50332492}"/>
              </a:ext>
            </a:extLst>
          </p:cNvPr>
          <p:cNvPicPr>
            <a:picLocks noGrp="1" noChangeAspect="1"/>
          </p:cNvPicPr>
          <p:nvPr>
            <p:ph idx="1"/>
          </p:nvPr>
        </p:nvPicPr>
        <p:blipFill>
          <a:blip r:embed="rId4"/>
          <a:stretch>
            <a:fillRect/>
          </a:stretch>
        </p:blipFill>
        <p:spPr>
          <a:xfrm>
            <a:off x="3436678" y="1006622"/>
            <a:ext cx="5267154" cy="3139199"/>
          </a:xfrm>
          <a:prstGeom prst="rect">
            <a:avLst/>
          </a:prstGeom>
        </p:spPr>
      </p:pic>
      <p:sp>
        <p:nvSpPr>
          <p:cNvPr id="11" name="Oval 10">
            <a:extLst>
              <a:ext uri="{FF2B5EF4-FFF2-40B4-BE49-F238E27FC236}">
                <a16:creationId xmlns:a16="http://schemas.microsoft.com/office/drawing/2014/main" xmlns="" id="{80A4AACB-E621-431B-B4F9-F213078208F5}"/>
              </a:ext>
            </a:extLst>
          </p:cNvPr>
          <p:cNvSpPr/>
          <p:nvPr/>
        </p:nvSpPr>
        <p:spPr>
          <a:xfrm>
            <a:off x="4355965" y="3833948"/>
            <a:ext cx="364201" cy="274240"/>
          </a:xfrm>
          <a:prstGeom prst="ellipse">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xmlns="" id="{854187C4-EBC4-44B2-8A42-7CA2DD6F5B3B}"/>
              </a:ext>
            </a:extLst>
          </p:cNvPr>
          <p:cNvCxnSpPr>
            <a:cxnSpLocks/>
            <a:stCxn id="11" idx="1"/>
          </p:cNvCxnSpPr>
          <p:nvPr/>
        </p:nvCxnSpPr>
        <p:spPr>
          <a:xfrm flipH="1" flipV="1">
            <a:off x="3200739" y="3007898"/>
            <a:ext cx="1208562" cy="866212"/>
          </a:xfrm>
          <a:prstGeom prst="straightConnector1">
            <a:avLst/>
          </a:prstGeom>
          <a:ln w="5715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449286B7-245C-45BB-B9F3-695C6512CF83}"/>
              </a:ext>
            </a:extLst>
          </p:cNvPr>
          <p:cNvSpPr txBox="1"/>
          <p:nvPr/>
        </p:nvSpPr>
        <p:spPr>
          <a:xfrm>
            <a:off x="363862" y="1404143"/>
            <a:ext cx="2327590" cy="400110"/>
          </a:xfrm>
          <a:prstGeom prst="rect">
            <a:avLst/>
          </a:prstGeom>
          <a:noFill/>
        </p:spPr>
        <p:txBody>
          <a:bodyPr wrap="square" rtlCol="0">
            <a:spAutoFit/>
          </a:bodyPr>
          <a:lstStyle/>
          <a:p>
            <a:r>
              <a:rPr lang="en-US" sz="2000" b="1" dirty="0">
                <a:solidFill>
                  <a:srgbClr val="FF0066"/>
                </a:solidFill>
                <a:latin typeface="+mj-lt"/>
              </a:rPr>
              <a:t>Questions fondamentales</a:t>
            </a:r>
          </a:p>
        </p:txBody>
      </p:sp>
      <p:sp>
        <p:nvSpPr>
          <p:cNvPr id="15" name="Oval 14">
            <a:extLst>
              <a:ext uri="{FF2B5EF4-FFF2-40B4-BE49-F238E27FC236}">
                <a16:creationId xmlns:a16="http://schemas.microsoft.com/office/drawing/2014/main" xmlns="" id="{F14B38EF-72BD-4FF8-AB93-CA3A70CF30EB}"/>
              </a:ext>
            </a:extLst>
          </p:cNvPr>
          <p:cNvSpPr/>
          <p:nvPr/>
        </p:nvSpPr>
        <p:spPr>
          <a:xfrm>
            <a:off x="5361052" y="3833948"/>
            <a:ext cx="364201" cy="274240"/>
          </a:xfrm>
          <a:prstGeom prst="ellipse">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xmlns="" id="{268800A2-51BF-4CF1-B42D-012C0F102F8B}"/>
              </a:ext>
            </a:extLst>
          </p:cNvPr>
          <p:cNvCxnSpPr>
            <a:cxnSpLocks/>
            <a:stCxn id="15" idx="6"/>
          </p:cNvCxnSpPr>
          <p:nvPr/>
        </p:nvCxnSpPr>
        <p:spPr>
          <a:xfrm flipV="1">
            <a:off x="5725253" y="3007896"/>
            <a:ext cx="3081863" cy="963172"/>
          </a:xfrm>
          <a:prstGeom prst="straightConnector1">
            <a:avLst/>
          </a:prstGeom>
          <a:ln w="5715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xmlns="" id="{ED92A689-21EE-492E-A07E-718728BE603D}"/>
              </a:ext>
            </a:extLst>
          </p:cNvPr>
          <p:cNvSpPr txBox="1"/>
          <p:nvPr/>
        </p:nvSpPr>
        <p:spPr>
          <a:xfrm>
            <a:off x="8892516" y="1182350"/>
            <a:ext cx="2638391" cy="400110"/>
          </a:xfrm>
          <a:prstGeom prst="rect">
            <a:avLst/>
          </a:prstGeom>
          <a:noFill/>
        </p:spPr>
        <p:txBody>
          <a:bodyPr wrap="square" rtlCol="0">
            <a:spAutoFit/>
          </a:bodyPr>
          <a:lstStyle/>
          <a:p>
            <a:r>
              <a:rPr lang="en-US" sz="2000" b="1" dirty="0">
                <a:solidFill>
                  <a:srgbClr val="FF0066"/>
                </a:solidFill>
                <a:latin typeface="+mj-lt"/>
              </a:rPr>
              <a:t>Questions élargies</a:t>
            </a:r>
          </a:p>
        </p:txBody>
      </p:sp>
    </p:spTree>
    <p:extLst>
      <p:ext uri="{BB962C8B-B14F-4D97-AF65-F5344CB8AC3E}">
        <p14:creationId xmlns:p14="http://schemas.microsoft.com/office/powerpoint/2010/main" val="85019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15" grpId="0" animBg="1"/>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2D096E-36C2-4428-AD7A-61C63203DFC9}"/>
              </a:ext>
            </a:extLst>
          </p:cNvPr>
          <p:cNvSpPr>
            <a:spLocks noGrp="1"/>
          </p:cNvSpPr>
          <p:nvPr>
            <p:ph type="title"/>
          </p:nvPr>
        </p:nvSpPr>
        <p:spPr>
          <a:xfrm>
            <a:off x="330200" y="274638"/>
            <a:ext cx="11531600" cy="504295"/>
          </a:xfrm>
        </p:spPr>
        <p:txBody>
          <a:bodyPr/>
          <a:lstStyle/>
          <a:p>
            <a:r>
              <a:rPr lang="en-US" sz="2400" dirty="0"/>
              <a:t>Les questions peuvent être copiées et collées dans les questionnaires EMIS et modifiées si nécessaire.</a:t>
            </a:r>
          </a:p>
        </p:txBody>
      </p:sp>
      <p:sp>
        <p:nvSpPr>
          <p:cNvPr id="4" name="Slide Number Placeholder 3">
            <a:extLst>
              <a:ext uri="{FF2B5EF4-FFF2-40B4-BE49-F238E27FC236}">
                <a16:creationId xmlns:a16="http://schemas.microsoft.com/office/drawing/2014/main" xmlns="" id="{77A31339-B44A-4B42-B580-982DEEB9FBD7}"/>
              </a:ext>
            </a:extLst>
          </p:cNvPr>
          <p:cNvSpPr>
            <a:spLocks noGrp="1"/>
          </p:cNvSpPr>
          <p:nvPr>
            <p:ph type="sldNum" sz="quarter" idx="12"/>
          </p:nvPr>
        </p:nvSpPr>
        <p:spPr/>
        <p:txBody>
          <a:bodyPr/>
          <a:lstStyle/>
          <a:p>
            <a:fld id="{89814231-C564-459E-A527-55508A559AB2}" type="slidenum">
              <a:rPr lang="en-US" smtClean="0">
                <a:solidFill>
                  <a:prstClr val="white"/>
                </a:solidFill>
              </a:rPr>
              <a:t>18</a:t>
            </a:fld>
            <a:endParaRPr lang="en-US">
              <a:solidFill>
                <a:prstClr val="white"/>
              </a:solidFill>
            </a:endParaRPr>
          </a:p>
        </p:txBody>
      </p:sp>
      <p:graphicFrame>
        <p:nvGraphicFramePr>
          <p:cNvPr id="6" name="Table 5">
            <a:extLst>
              <a:ext uri="{FF2B5EF4-FFF2-40B4-BE49-F238E27FC236}">
                <a16:creationId xmlns:a16="http://schemas.microsoft.com/office/drawing/2014/main" xmlns="" id="{6920AEB0-BF57-49FB-97D1-532F364D5DF6}"/>
              </a:ext>
            </a:extLst>
          </p:cNvPr>
          <p:cNvGraphicFramePr>
            <a:graphicFrameLocks noGrp="1"/>
          </p:cNvGraphicFramePr>
          <p:nvPr>
            <p:extLst>
              <p:ext uri="{D42A27DB-BD31-4B8C-83A1-F6EECF244321}">
                <p14:modId xmlns:p14="http://schemas.microsoft.com/office/powerpoint/2010/main" val="687651469"/>
              </p:ext>
            </p:extLst>
          </p:nvPr>
        </p:nvGraphicFramePr>
        <p:xfrm>
          <a:off x="330200" y="884232"/>
          <a:ext cx="11709400" cy="5150490"/>
        </p:xfrm>
        <a:graphic>
          <a:graphicData uri="http://schemas.openxmlformats.org/drawingml/2006/table">
            <a:tbl>
              <a:tblPr/>
              <a:tblGrid>
                <a:gridCol w="476824">
                  <a:extLst>
                    <a:ext uri="{9D8B030D-6E8A-4147-A177-3AD203B41FA5}">
                      <a16:colId xmlns:a16="http://schemas.microsoft.com/office/drawing/2014/main" xmlns="" val="2635145021"/>
                    </a:ext>
                  </a:extLst>
                </a:gridCol>
                <a:gridCol w="2054709">
                  <a:extLst>
                    <a:ext uri="{9D8B030D-6E8A-4147-A177-3AD203B41FA5}">
                      <a16:colId xmlns:a16="http://schemas.microsoft.com/office/drawing/2014/main" xmlns="" val="3915448582"/>
                    </a:ext>
                  </a:extLst>
                </a:gridCol>
                <a:gridCol w="2302934">
                  <a:extLst>
                    <a:ext uri="{9D8B030D-6E8A-4147-A177-3AD203B41FA5}">
                      <a16:colId xmlns:a16="http://schemas.microsoft.com/office/drawing/2014/main" xmlns="" val="1944694007"/>
                    </a:ext>
                  </a:extLst>
                </a:gridCol>
                <a:gridCol w="6874933">
                  <a:extLst>
                    <a:ext uri="{9D8B030D-6E8A-4147-A177-3AD203B41FA5}">
                      <a16:colId xmlns:a16="http://schemas.microsoft.com/office/drawing/2014/main" xmlns="" val="353880350"/>
                    </a:ext>
                  </a:extLst>
                </a:gridCol>
              </a:tblGrid>
              <a:tr h="125369">
                <a:tc>
                  <a:txBody>
                    <a:bodyPr/>
                    <a:lstStyle/>
                    <a:p>
                      <a:pPr algn="l" fontAlgn="b"/>
                      <a:endParaRPr lang="en-US" sz="1050" b="1" i="0" u="none" strike="noStrike" dirty="0">
                        <a:effectLst/>
                        <a:latin typeface="Arial" panose="020B0604020202020204" pitchFamily="34" charset="0"/>
                      </a:endParaRPr>
                    </a:p>
                  </a:txBody>
                  <a:tcPr marL="5970" marR="5970" marT="59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effectLst/>
                          <a:latin typeface="Arial" panose="020B0604020202020204" pitchFamily="34" charset="0"/>
                        </a:rPr>
                        <a:t>Question</a:t>
                      </a:r>
                    </a:p>
                  </a:txBody>
                  <a:tcPr marL="5970" marR="5970" marT="59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effectLst/>
                          <a:latin typeface="Arial" panose="020B0604020202020204" pitchFamily="34" charset="0"/>
                        </a:rPr>
                        <a:t>Réponses</a:t>
                      </a:r>
                    </a:p>
                  </a:txBody>
                  <a:tcPr marL="5970" marR="5970" marT="59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1" i="0" u="none" strike="noStrike" dirty="0">
                          <a:effectLst/>
                          <a:latin typeface="Arial" panose="020B0604020202020204" pitchFamily="34" charset="0"/>
                        </a:rPr>
                        <a:t>Notes</a:t>
                      </a:r>
                    </a:p>
                  </a:txBody>
                  <a:tcPr marL="5970" marR="5970" marT="59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30754659"/>
                  </a:ext>
                </a:extLst>
              </a:tr>
              <a:tr h="238799">
                <a:tc>
                  <a:txBody>
                    <a:bodyPr/>
                    <a:lstStyle/>
                    <a:p>
                      <a:pPr algn="l" fontAlgn="t"/>
                      <a:r>
                        <a:rPr lang="en-US" sz="1050" b="0" i="0" u="none" strike="noStrike">
                          <a:effectLst/>
                          <a:latin typeface="Arial" panose="020B0604020202020204" pitchFamily="34" charset="0"/>
                        </a:rPr>
                        <a:t>C1</a:t>
                      </a:r>
                    </a:p>
                  </a:txBody>
                  <a:tcPr marL="5970" marR="5970" marT="59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US" sz="1050" b="0" i="0" u="none" strike="noStrike">
                          <a:effectLst/>
                          <a:latin typeface="Arial" panose="020B0604020202020204" pitchFamily="34" charset="0"/>
                        </a:rPr>
                        <a:t>Dans quelle région l'école est-elle située ? </a:t>
                      </a:r>
                    </a:p>
                  </a:txBody>
                  <a:tcPr marL="5970" marR="5970" marT="59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US" sz="1050" b="0" i="0" u="none" strike="noStrike">
                          <a:effectLst/>
                          <a:latin typeface="Arial" panose="020B0604020202020204" pitchFamily="34" charset="0"/>
                        </a:rPr>
                        <a:t>Urbain</a:t>
                      </a:r>
                      <a:br>
                        <a:rPr lang="en-US" sz="1050" b="0" i="0" u="none" strike="noStrike">
                          <a:effectLst/>
                          <a:latin typeface="Arial" panose="020B0604020202020204" pitchFamily="34" charset="0"/>
                        </a:rPr>
                      </a:br>
                      <a:r>
                        <a:rPr lang="en-US" sz="1050" b="0" i="0" u="none" strike="noStrike">
                          <a:effectLst/>
                          <a:latin typeface="Arial" panose="020B0604020202020204" pitchFamily="34" charset="0"/>
                        </a:rPr>
                        <a:t>Rurale</a:t>
                      </a:r>
                    </a:p>
                  </a:txBody>
                  <a:tcPr marL="5970" marR="5970" marT="59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US" sz="1050" b="0" i="0" u="none" strike="noStrike" dirty="0">
                          <a:effectLst/>
                          <a:latin typeface="Arial" panose="020B0604020202020204" pitchFamily="34" charset="0"/>
                        </a:rPr>
                        <a:t> </a:t>
                      </a:r>
                    </a:p>
                  </a:txBody>
                  <a:tcPr marL="5970" marR="5970" marT="59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1887412"/>
                  </a:ext>
                </a:extLst>
              </a:tr>
              <a:tr h="358198">
                <a:tc>
                  <a:txBody>
                    <a:bodyPr/>
                    <a:lstStyle/>
                    <a:p>
                      <a:pPr algn="l" fontAlgn="t"/>
                      <a:r>
                        <a:rPr lang="en-US" sz="1050" b="0" i="0" u="none" strike="noStrike">
                          <a:effectLst/>
                          <a:latin typeface="Arial" panose="020B0604020202020204" pitchFamily="34" charset="0"/>
                        </a:rPr>
                        <a:t>C2</a:t>
                      </a:r>
                    </a:p>
                  </a:txBody>
                  <a:tcPr marL="5970" marR="5970" marT="59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US" sz="1050" b="0" i="0" u="none" strike="noStrike">
                          <a:solidFill>
                            <a:srgbClr val="000000"/>
                          </a:solidFill>
                          <a:effectLst/>
                          <a:latin typeface="Arial" panose="020B0604020202020204" pitchFamily="34" charset="0"/>
                        </a:rPr>
                        <a:t>Quels sont les niveaux scolaires enseignés dans l'école (réponses multiples) ? </a:t>
                      </a:r>
                    </a:p>
                  </a:txBody>
                  <a:tcPr marL="5970" marR="5970" marT="59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US" sz="1050" b="0" i="0" u="none" strike="noStrike">
                          <a:effectLst/>
                          <a:latin typeface="Arial" panose="020B0604020202020204" pitchFamily="34" charset="0"/>
                        </a:rPr>
                        <a:t>Pré-primaire</a:t>
                      </a:r>
                      <a:br>
                        <a:rPr lang="en-US" sz="1050" b="0" i="0" u="none" strike="noStrike">
                          <a:effectLst/>
                          <a:latin typeface="Arial" panose="020B0604020202020204" pitchFamily="34" charset="0"/>
                        </a:rPr>
                      </a:br>
                      <a:r>
                        <a:rPr lang="en-US" sz="1050" b="0" i="0" u="none" strike="noStrike">
                          <a:effectLst/>
                          <a:latin typeface="Arial" panose="020B0604020202020204" pitchFamily="34" charset="0"/>
                        </a:rPr>
                        <a:t>Primaire</a:t>
                      </a:r>
                      <a:br>
                        <a:rPr lang="en-US" sz="1050" b="0" i="0" u="none" strike="noStrike">
                          <a:effectLst/>
                          <a:latin typeface="Arial" panose="020B0604020202020204" pitchFamily="34" charset="0"/>
                        </a:rPr>
                      </a:br>
                      <a:r>
                        <a:rPr lang="en-US" sz="1050" b="0" i="0" u="none" strike="noStrike">
                          <a:effectLst/>
                          <a:latin typeface="Arial" panose="020B0604020202020204" pitchFamily="34" charset="0"/>
                        </a:rPr>
                        <a:t>Secondaire</a:t>
                      </a:r>
                    </a:p>
                  </a:txBody>
                  <a:tcPr marL="5970" marR="5970" marT="59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US" sz="1050" b="0" i="0" u="none" strike="noStrike" dirty="0">
                          <a:effectLst/>
                          <a:latin typeface="Arial" panose="020B0604020202020204" pitchFamily="34" charset="0"/>
                        </a:rPr>
                        <a:t> </a:t>
                      </a:r>
                    </a:p>
                  </a:txBody>
                  <a:tcPr marL="5970" marR="5970" marT="59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3261347131"/>
                  </a:ext>
                </a:extLst>
              </a:tr>
              <a:tr h="1683531">
                <a:tc>
                  <a:txBody>
                    <a:bodyPr/>
                    <a:lstStyle/>
                    <a:p>
                      <a:pPr algn="l" fontAlgn="t"/>
                      <a:r>
                        <a:rPr lang="en-US" sz="1050" b="0" i="0" u="none" strike="noStrike">
                          <a:effectLst/>
                          <a:latin typeface="Arial" panose="020B0604020202020204" pitchFamily="34" charset="0"/>
                        </a:rPr>
                        <a:t>W1.</a:t>
                      </a:r>
                    </a:p>
                  </a:txBody>
                  <a:tcPr marL="5970" marR="5970" marT="59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E3FC"/>
                    </a:solidFill>
                  </a:tcPr>
                </a:tc>
                <a:tc>
                  <a:txBody>
                    <a:bodyPr/>
                    <a:lstStyle/>
                    <a:p>
                      <a:pPr algn="l" fontAlgn="t"/>
                      <a:r>
                        <a:rPr lang="en-US" sz="1050" b="0" i="0" u="none" strike="noStrike" dirty="0">
                          <a:effectLst/>
                          <a:latin typeface="Arial" panose="020B0604020202020204" pitchFamily="34" charset="0"/>
                        </a:rPr>
                        <a:t>Quelle est la principale source d'eau potable fournie par l'école (cochez la case la plus fréquemment utilisée) ?</a:t>
                      </a:r>
                    </a:p>
                  </a:txBody>
                  <a:tcPr marL="5970" marR="5970" marT="59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E3FC"/>
                    </a:solidFill>
                  </a:tcPr>
                </a:tc>
                <a:tc>
                  <a:txBody>
                    <a:bodyPr/>
                    <a:lstStyle/>
                    <a:p>
                      <a:pPr algn="l" fontAlgn="t"/>
                      <a:r>
                        <a:rPr lang="en-US" sz="1050" b="0" i="0" u="none" strike="noStrike" dirty="0">
                          <a:effectLst/>
                          <a:latin typeface="Arial" panose="020B0604020202020204" pitchFamily="34" charset="0"/>
                        </a:rPr>
                        <a:t>Approvisionnement en eau par canalisation</a:t>
                      </a:r>
                      <a:br>
                        <a:rPr lang="en-US" sz="1050" b="0" i="0" u="none" strike="noStrike" dirty="0">
                          <a:effectLst/>
                          <a:latin typeface="Arial" panose="020B0604020202020204" pitchFamily="34" charset="0"/>
                        </a:rPr>
                      </a:br>
                      <a:r>
                        <a:rPr lang="en-US" sz="1050" b="0" i="0" u="none" strike="noStrike" dirty="0">
                          <a:effectLst/>
                          <a:latin typeface="Arial" panose="020B0604020202020204" pitchFamily="34" charset="0"/>
                        </a:rPr>
                        <a:t>Puits/ressources protégés</a:t>
                      </a:r>
                      <a:br>
                        <a:rPr lang="en-US" sz="1050" b="0" i="0" u="none" strike="noStrike" dirty="0">
                          <a:effectLst/>
                          <a:latin typeface="Arial" panose="020B0604020202020204" pitchFamily="34" charset="0"/>
                        </a:rPr>
                      </a:br>
                      <a:r>
                        <a:rPr lang="en-US" sz="1050" b="0" i="0" u="none" strike="noStrike" dirty="0">
                          <a:effectLst/>
                          <a:latin typeface="Arial" panose="020B0604020202020204" pitchFamily="34" charset="0"/>
                        </a:rPr>
                        <a:t>Eau de pluie</a:t>
                      </a:r>
                      <a:br>
                        <a:rPr lang="en-US" sz="1050" b="0" i="0" u="none" strike="noStrike" dirty="0">
                          <a:effectLst/>
                          <a:latin typeface="Arial" panose="020B0604020202020204" pitchFamily="34" charset="0"/>
                        </a:rPr>
                      </a:br>
                      <a:r>
                        <a:rPr lang="en-US" sz="1050" b="0" i="0" u="none" strike="noStrike" dirty="0">
                          <a:effectLst/>
                          <a:latin typeface="Arial" panose="020B0604020202020204" pitchFamily="34" charset="0"/>
                        </a:rPr>
                        <a:t>Puits/source non protégé(e)</a:t>
                      </a:r>
                      <a:br>
                        <a:rPr lang="en-US" sz="1050" b="0" i="0" u="none" strike="noStrike" dirty="0">
                          <a:effectLst/>
                          <a:latin typeface="Arial" panose="020B0604020202020204" pitchFamily="34" charset="0"/>
                        </a:rPr>
                      </a:br>
                      <a:r>
                        <a:rPr lang="en-US" sz="1050" b="0" i="0" u="none" strike="noStrike" dirty="0">
                          <a:effectLst/>
                          <a:latin typeface="Arial" panose="020B0604020202020204" pitchFamily="34" charset="0"/>
                        </a:rPr>
                        <a:t>Eau en bouteille conditionnée</a:t>
                      </a:r>
                      <a:br>
                        <a:rPr lang="en-US" sz="1050" b="0" i="0" u="none" strike="noStrike" dirty="0">
                          <a:effectLst/>
                          <a:latin typeface="Arial" panose="020B0604020202020204" pitchFamily="34" charset="0"/>
                        </a:rPr>
                      </a:br>
                      <a:r>
                        <a:rPr lang="en-US" sz="1050" b="0" i="0" u="none" strike="noStrike" dirty="0">
                          <a:effectLst/>
                          <a:latin typeface="Arial" panose="020B0604020202020204" pitchFamily="34" charset="0"/>
                        </a:rPr>
                        <a:t>Camion-citerne ou chariot</a:t>
                      </a:r>
                      <a:br>
                        <a:rPr lang="en-US" sz="1050" b="0" i="0" u="none" strike="noStrike" dirty="0">
                          <a:effectLst/>
                          <a:latin typeface="Arial" panose="020B0604020202020204" pitchFamily="34" charset="0"/>
                        </a:rPr>
                      </a:br>
                      <a:r>
                        <a:rPr lang="en-US" sz="1050" b="0" i="0" u="none" strike="noStrike" dirty="0">
                          <a:effectLst/>
                          <a:latin typeface="Arial" panose="020B0604020202020204" pitchFamily="34" charset="0"/>
                        </a:rPr>
                        <a:t>Eau de surface (lac, rivière, ruisseau)</a:t>
                      </a:r>
                      <a:br>
                        <a:rPr lang="en-US" sz="1050" b="0" i="0" u="none" strike="noStrike" dirty="0">
                          <a:effectLst/>
                          <a:latin typeface="Arial" panose="020B0604020202020204" pitchFamily="34" charset="0"/>
                        </a:rPr>
                      </a:br>
                      <a:r>
                        <a:rPr lang="en-US" sz="1050" b="0" i="0" u="none" strike="noStrike" dirty="0">
                          <a:effectLst/>
                          <a:latin typeface="Arial" panose="020B0604020202020204" pitchFamily="34" charset="0"/>
                        </a:rPr>
                        <a:t>Pas de source d'eau</a:t>
                      </a:r>
                    </a:p>
                  </a:txBody>
                  <a:tcPr marL="5970" marR="5970" marT="59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E3FC"/>
                    </a:solidFill>
                  </a:tcPr>
                </a:tc>
                <a:tc>
                  <a:txBody>
                    <a:bodyPr/>
                    <a:lstStyle/>
                    <a:p>
                      <a:pPr algn="l" fontAlgn="t"/>
                      <a:r>
                        <a:rPr lang="en-US" sz="1050" b="0" i="0" u="none" strike="noStrike" dirty="0">
                          <a:effectLst/>
                          <a:latin typeface="Arial" panose="020B0604020202020204" pitchFamily="34" charset="0"/>
                        </a:rPr>
                        <a:t>Note : </a:t>
                      </a:r>
                      <a:r>
                        <a:rPr lang="en-US" sz="1050" b="0" i="0" u="none" strike="noStrike" dirty="0" err="1">
                          <a:effectLst/>
                          <a:latin typeface="Arial" panose="020B0604020202020204" pitchFamily="34" charset="0"/>
                        </a:rPr>
                        <a:t>S'il</a:t>
                      </a:r>
                      <a:r>
                        <a:rPr lang="en-US" sz="1050" b="0" i="0" u="none" strike="noStrike" dirty="0">
                          <a:effectLst/>
                          <a:latin typeface="Arial" panose="020B0604020202020204" pitchFamily="34" charset="0"/>
                        </a:rPr>
                        <a:t> y a plus </a:t>
                      </a:r>
                      <a:r>
                        <a:rPr lang="en-US" sz="1050" b="0" i="0" u="none" strike="noStrike" dirty="0" err="1">
                          <a:effectLst/>
                          <a:latin typeface="Arial" panose="020B0604020202020204" pitchFamily="34" charset="0"/>
                        </a:rPr>
                        <a:t>d'une</a:t>
                      </a:r>
                      <a:r>
                        <a:rPr lang="en-US" sz="1050" b="0" i="0" u="none" strike="noStrike" dirty="0">
                          <a:effectLst/>
                          <a:latin typeface="Arial" panose="020B0604020202020204" pitchFamily="34" charset="0"/>
                        </a:rPr>
                        <a:t> source, il faut </a:t>
                      </a:r>
                      <a:r>
                        <a:rPr lang="en-US" sz="1050" b="0" i="0" u="none" strike="noStrike" dirty="0" err="1">
                          <a:effectLst/>
                          <a:latin typeface="Arial" panose="020B0604020202020204" pitchFamily="34" charset="0"/>
                        </a:rPr>
                        <a:t>sélectionner</a:t>
                      </a:r>
                      <a:r>
                        <a:rPr lang="en-US" sz="1050" b="0" i="0" u="none" strike="noStrike" dirty="0">
                          <a:effectLst/>
                          <a:latin typeface="Arial" panose="020B0604020202020204" pitchFamily="34" charset="0"/>
                        </a:rPr>
                        <a:t> </a:t>
                      </a:r>
                      <a:r>
                        <a:rPr lang="en-US" sz="1050" b="0" i="0" u="none" strike="noStrike" dirty="0" err="1">
                          <a:effectLst/>
                          <a:latin typeface="Arial" panose="020B0604020202020204" pitchFamily="34" charset="0"/>
                        </a:rPr>
                        <a:t>celle</a:t>
                      </a:r>
                      <a:r>
                        <a:rPr lang="en-US" sz="1050" b="0" i="0" u="none" strike="noStrike" dirty="0">
                          <a:effectLst/>
                          <a:latin typeface="Arial" panose="020B0604020202020204" pitchFamily="34" charset="0"/>
                        </a:rPr>
                        <a:t> qui </a:t>
                      </a:r>
                      <a:r>
                        <a:rPr lang="en-US" sz="1050" b="0" i="0" u="none" strike="noStrike" dirty="0" err="1">
                          <a:effectLst/>
                          <a:latin typeface="Arial" panose="020B0604020202020204" pitchFamily="34" charset="0"/>
                        </a:rPr>
                        <a:t>est</a:t>
                      </a:r>
                      <a:r>
                        <a:rPr lang="en-US" sz="1050" b="0" i="0" u="none" strike="noStrike" dirty="0">
                          <a:effectLst/>
                          <a:latin typeface="Arial" panose="020B0604020202020204" pitchFamily="34" charset="0"/>
                        </a:rPr>
                        <a:t> </a:t>
                      </a:r>
                      <a:r>
                        <a:rPr lang="en-US" sz="1050" b="0" i="0" u="none" strike="noStrike" dirty="0" err="1">
                          <a:effectLst/>
                          <a:latin typeface="Arial" panose="020B0604020202020204" pitchFamily="34" charset="0"/>
                        </a:rPr>
                        <a:t>utilisée</a:t>
                      </a:r>
                      <a:r>
                        <a:rPr lang="en-US" sz="1050" b="0" i="0" u="none" strike="noStrike" dirty="0">
                          <a:effectLst/>
                          <a:latin typeface="Arial" panose="020B0604020202020204" pitchFamily="34" charset="0"/>
                        </a:rPr>
                        <a:t> le plus </a:t>
                      </a:r>
                      <a:r>
                        <a:rPr lang="en-US" sz="1050" b="0" i="0" u="none" strike="noStrike" dirty="0" err="1">
                          <a:effectLst/>
                          <a:latin typeface="Arial" panose="020B0604020202020204" pitchFamily="34" charset="0"/>
                        </a:rPr>
                        <a:t>fréquemment</a:t>
                      </a:r>
                      <a:r>
                        <a:rPr lang="en-US" sz="1050" b="0" i="0" u="none" strike="noStrike" dirty="0">
                          <a:effectLst/>
                          <a:latin typeface="Arial" panose="020B0604020202020204" pitchFamily="34" charset="0"/>
                        </a:rPr>
                        <a:t> pour </a:t>
                      </a:r>
                      <a:r>
                        <a:rPr lang="en-US" sz="1050" b="0" i="0" u="none" strike="noStrike" dirty="0" err="1">
                          <a:effectLst/>
                          <a:latin typeface="Arial" panose="020B0604020202020204" pitchFamily="34" charset="0"/>
                        </a:rPr>
                        <a:t>l'eau</a:t>
                      </a:r>
                      <a:r>
                        <a:rPr lang="en-US" sz="1050" b="0" i="0" u="none" strike="noStrike" dirty="0">
                          <a:effectLst/>
                          <a:latin typeface="Arial" panose="020B0604020202020204" pitchFamily="34" charset="0"/>
                        </a:rPr>
                        <a:t> potable. Si les enfants </a:t>
                      </a:r>
                      <a:r>
                        <a:rPr lang="en-US" sz="1050" b="0" i="0" u="none" strike="noStrike" dirty="0" err="1">
                          <a:effectLst/>
                          <a:latin typeface="Arial" panose="020B0604020202020204" pitchFamily="34" charset="0"/>
                        </a:rPr>
                        <a:t>doivent</a:t>
                      </a:r>
                      <a:r>
                        <a:rPr lang="en-US" sz="1050" b="0" i="0" u="none" strike="noStrike" dirty="0">
                          <a:effectLst/>
                          <a:latin typeface="Arial" panose="020B0604020202020204" pitchFamily="34" charset="0"/>
                        </a:rPr>
                        <a:t> </a:t>
                      </a:r>
                      <a:r>
                        <a:rPr lang="en-US" sz="1050" b="0" i="0" u="none" strike="noStrike" dirty="0" err="1">
                          <a:effectLst/>
                          <a:latin typeface="Arial" panose="020B0604020202020204" pitchFamily="34" charset="0"/>
                        </a:rPr>
                        <a:t>apporter</a:t>
                      </a:r>
                      <a:r>
                        <a:rPr lang="en-US" sz="1050" b="0" i="0" u="none" strike="noStrike" dirty="0">
                          <a:effectLst/>
                          <a:latin typeface="Arial" panose="020B0604020202020204" pitchFamily="34" charset="0"/>
                        </a:rPr>
                        <a:t> de </a:t>
                      </a:r>
                      <a:r>
                        <a:rPr lang="en-US" sz="1050" b="0" i="0" u="none" strike="noStrike" dirty="0" err="1">
                          <a:effectLst/>
                          <a:latin typeface="Arial" panose="020B0604020202020204" pitchFamily="34" charset="0"/>
                        </a:rPr>
                        <a:t>l'eau</a:t>
                      </a:r>
                      <a:r>
                        <a:rPr lang="en-US" sz="1050" b="0" i="0" u="none" strike="noStrike" dirty="0">
                          <a:effectLst/>
                          <a:latin typeface="Arial" panose="020B0604020202020204" pitchFamily="34" charset="0"/>
                        </a:rPr>
                        <a:t> de chez </a:t>
                      </a:r>
                      <a:r>
                        <a:rPr lang="en-US" sz="1050" b="0" i="0" u="none" strike="noStrike" dirty="0" err="1">
                          <a:effectLst/>
                          <a:latin typeface="Arial" panose="020B0604020202020204" pitchFamily="34" charset="0"/>
                        </a:rPr>
                        <a:t>eux</a:t>
                      </a:r>
                      <a:r>
                        <a:rPr lang="en-US" sz="1050" b="0" i="0" u="none" strike="noStrike" dirty="0">
                          <a:effectLst/>
                          <a:latin typeface="Arial" panose="020B0604020202020204" pitchFamily="34" charset="0"/>
                        </a:rPr>
                        <a:t> </a:t>
                      </a:r>
                      <a:r>
                        <a:rPr lang="en-US" sz="1050" b="0" i="0" u="none" strike="noStrike" dirty="0" err="1">
                          <a:effectLst/>
                          <a:latin typeface="Arial" panose="020B0604020202020204" pitchFamily="34" charset="0"/>
                        </a:rPr>
                        <a:t>parce</a:t>
                      </a:r>
                      <a:r>
                        <a:rPr lang="en-US" sz="1050" b="0" i="0" u="none" strike="noStrike" dirty="0">
                          <a:effectLst/>
                          <a:latin typeface="Arial" panose="020B0604020202020204" pitchFamily="34" charset="0"/>
                        </a:rPr>
                        <a:t> que </a:t>
                      </a:r>
                      <a:r>
                        <a:rPr lang="en-US" sz="1050" b="0" i="0" u="none" strike="noStrike" dirty="0" err="1">
                          <a:effectLst/>
                          <a:latin typeface="Arial" panose="020B0604020202020204" pitchFamily="34" charset="0"/>
                        </a:rPr>
                        <a:t>l'école</a:t>
                      </a:r>
                      <a:r>
                        <a:rPr lang="en-US" sz="1050" b="0" i="0" u="none" strike="noStrike" dirty="0">
                          <a:effectLst/>
                          <a:latin typeface="Arial" panose="020B0604020202020204" pitchFamily="34" charset="0"/>
                        </a:rPr>
                        <a:t> ne </a:t>
                      </a:r>
                      <a:r>
                        <a:rPr lang="en-US" sz="1050" b="0" i="0" u="none" strike="noStrike" dirty="0" err="1">
                          <a:effectLst/>
                          <a:latin typeface="Arial" panose="020B0604020202020204" pitchFamily="34" charset="0"/>
                        </a:rPr>
                        <a:t>fournit</a:t>
                      </a:r>
                      <a:r>
                        <a:rPr lang="en-US" sz="1050" b="0" i="0" u="none" strike="noStrike" dirty="0">
                          <a:effectLst/>
                          <a:latin typeface="Arial" panose="020B0604020202020204" pitchFamily="34" charset="0"/>
                        </a:rPr>
                        <a:t> pas </a:t>
                      </a:r>
                      <a:r>
                        <a:rPr lang="en-US" sz="1050" b="0" i="0" u="none" strike="noStrike" dirty="0" err="1">
                          <a:effectLst/>
                          <a:latin typeface="Arial" panose="020B0604020202020204" pitchFamily="34" charset="0"/>
                        </a:rPr>
                        <a:t>d'eau</a:t>
                      </a:r>
                      <a:r>
                        <a:rPr lang="en-US" sz="1050" b="0" i="0" u="none" strike="noStrike" dirty="0">
                          <a:effectLst/>
                          <a:latin typeface="Arial" panose="020B0604020202020204" pitchFamily="34" charset="0"/>
                        </a:rPr>
                        <a:t>, il faut </a:t>
                      </a:r>
                      <a:r>
                        <a:rPr lang="en-US" sz="1050" b="0" i="0" u="none" strike="noStrike" dirty="0" err="1">
                          <a:effectLst/>
                          <a:latin typeface="Arial" panose="020B0604020202020204" pitchFamily="34" charset="0"/>
                        </a:rPr>
                        <a:t>sélectionner</a:t>
                      </a:r>
                      <a:r>
                        <a:rPr lang="en-US" sz="1050" b="0" i="0" u="none" strike="noStrike" dirty="0">
                          <a:effectLst/>
                          <a:latin typeface="Arial" panose="020B0604020202020204" pitchFamily="34" charset="0"/>
                        </a:rPr>
                        <a:t> "pas de source </a:t>
                      </a:r>
                      <a:r>
                        <a:rPr lang="en-US" sz="1050" b="0" i="0" u="none" strike="noStrike" dirty="0" err="1">
                          <a:effectLst/>
                          <a:latin typeface="Arial" panose="020B0604020202020204" pitchFamily="34" charset="0"/>
                        </a:rPr>
                        <a:t>d'eau</a:t>
                      </a:r>
                      <a:r>
                        <a:rPr lang="en-US" sz="1050" b="0" i="0" u="none" strike="noStrike" dirty="0">
                          <a:effectLst/>
                          <a:latin typeface="Arial" panose="020B0604020202020204" pitchFamily="34" charset="0"/>
                        </a:rPr>
                        <a:t>".</a:t>
                      </a:r>
                      <a:br>
                        <a:rPr lang="en-US" sz="1050" b="0" i="0" u="none" strike="noStrike" dirty="0">
                          <a:effectLst/>
                          <a:latin typeface="Arial" panose="020B0604020202020204" pitchFamily="34" charset="0"/>
                        </a:rPr>
                      </a:br>
                      <a:r>
                        <a:rPr lang="en-US" sz="1050" b="0" i="0" u="none" strike="noStrike" dirty="0">
                          <a:effectLst/>
                          <a:latin typeface="Arial" panose="020B0604020202020204" pitchFamily="34" charset="0"/>
                        </a:rPr>
                        <a:t/>
                      </a:r>
                      <a:br>
                        <a:rPr lang="en-US" sz="1050" b="0" i="0" u="none" strike="noStrike" dirty="0">
                          <a:effectLst/>
                          <a:latin typeface="Arial" panose="020B0604020202020204" pitchFamily="34" charset="0"/>
                        </a:rPr>
                      </a:br>
                      <a:r>
                        <a:rPr lang="en-US" sz="1050" b="0" i="0" u="none" strike="noStrike" dirty="0">
                          <a:effectLst/>
                          <a:latin typeface="Arial" panose="020B0604020202020204" pitchFamily="34" charset="0"/>
                        </a:rPr>
                        <a:t>Les options de </a:t>
                      </a:r>
                      <a:r>
                        <a:rPr lang="en-US" sz="1050" b="0" i="0" u="none" strike="noStrike" dirty="0" err="1">
                          <a:effectLst/>
                          <a:latin typeface="Arial" panose="020B0604020202020204" pitchFamily="34" charset="0"/>
                        </a:rPr>
                        <a:t>réponse</a:t>
                      </a:r>
                      <a:r>
                        <a:rPr lang="en-US" sz="1050" b="0" i="0" u="none" strike="noStrike" dirty="0">
                          <a:effectLst/>
                          <a:latin typeface="Arial" panose="020B0604020202020204" pitchFamily="34" charset="0"/>
                        </a:rPr>
                        <a:t> </a:t>
                      </a:r>
                      <a:r>
                        <a:rPr lang="en-US" sz="1050" b="0" i="0" u="none" strike="noStrike" dirty="0" err="1">
                          <a:effectLst/>
                          <a:latin typeface="Arial" panose="020B0604020202020204" pitchFamily="34" charset="0"/>
                        </a:rPr>
                        <a:t>doivent</a:t>
                      </a:r>
                      <a:r>
                        <a:rPr lang="en-US" sz="1050" b="0" i="0" u="none" strike="noStrike" dirty="0">
                          <a:effectLst/>
                          <a:latin typeface="Arial" panose="020B0604020202020204" pitchFamily="34" charset="0"/>
                        </a:rPr>
                        <a:t> </a:t>
                      </a:r>
                      <a:r>
                        <a:rPr lang="en-US" sz="1050" b="0" i="0" u="none" strike="noStrike" dirty="0" err="1">
                          <a:effectLst/>
                          <a:latin typeface="Arial" panose="020B0604020202020204" pitchFamily="34" charset="0"/>
                        </a:rPr>
                        <a:t>être</a:t>
                      </a:r>
                      <a:r>
                        <a:rPr lang="en-US" sz="1050" b="0" i="0" u="none" strike="noStrike" dirty="0">
                          <a:effectLst/>
                          <a:latin typeface="Arial" panose="020B0604020202020204" pitchFamily="34" charset="0"/>
                        </a:rPr>
                        <a:t> </a:t>
                      </a:r>
                      <a:r>
                        <a:rPr lang="en-US" sz="1050" b="0" i="0" u="none" strike="noStrike" dirty="0" err="1">
                          <a:effectLst/>
                          <a:latin typeface="Arial" panose="020B0604020202020204" pitchFamily="34" charset="0"/>
                        </a:rPr>
                        <a:t>modifiées</a:t>
                      </a:r>
                      <a:r>
                        <a:rPr lang="en-US" sz="1050" b="0" i="0" u="none" strike="noStrike" dirty="0">
                          <a:effectLst/>
                          <a:latin typeface="Arial" panose="020B0604020202020204" pitchFamily="34" charset="0"/>
                        </a:rPr>
                        <a:t> pour </a:t>
                      </a:r>
                      <a:r>
                        <a:rPr lang="en-US" sz="1050" b="0" i="0" u="none" strike="noStrike" dirty="0" err="1">
                          <a:effectLst/>
                          <a:latin typeface="Arial" panose="020B0604020202020204" pitchFamily="34" charset="0"/>
                        </a:rPr>
                        <a:t>refléter</a:t>
                      </a:r>
                      <a:r>
                        <a:rPr lang="en-US" sz="1050" b="0" i="0" u="none" strike="noStrike" dirty="0">
                          <a:effectLst/>
                          <a:latin typeface="Arial" panose="020B0604020202020204" pitchFamily="34" charset="0"/>
                        </a:rPr>
                        <a:t> le </a:t>
                      </a:r>
                      <a:r>
                        <a:rPr lang="en-US" sz="1050" b="0" i="0" u="none" strike="noStrike" dirty="0" err="1">
                          <a:effectLst/>
                          <a:latin typeface="Arial" panose="020B0604020202020204" pitchFamily="34" charset="0"/>
                        </a:rPr>
                        <a:t>contexte</a:t>
                      </a:r>
                      <a:r>
                        <a:rPr lang="en-US" sz="1050" b="0" i="0" u="none" strike="noStrike" dirty="0">
                          <a:effectLst/>
                          <a:latin typeface="Arial" panose="020B0604020202020204" pitchFamily="34" charset="0"/>
                        </a:rPr>
                        <a:t> local et la </a:t>
                      </a:r>
                      <a:r>
                        <a:rPr lang="en-US" sz="1050" b="0" i="0" u="none" strike="noStrike" dirty="0" err="1">
                          <a:effectLst/>
                          <a:latin typeface="Arial" panose="020B0604020202020204" pitchFamily="34" charset="0"/>
                        </a:rPr>
                        <a:t>terminologie</a:t>
                      </a:r>
                      <a:r>
                        <a:rPr lang="en-US" sz="1050" b="0" i="0" u="none" strike="noStrike" dirty="0">
                          <a:effectLst/>
                          <a:latin typeface="Arial" panose="020B0604020202020204" pitchFamily="34" charset="0"/>
                        </a:rPr>
                        <a:t>, de </a:t>
                      </a:r>
                      <a:r>
                        <a:rPr lang="en-US" sz="1050" b="0" i="0" u="none" strike="noStrike" dirty="0" err="1">
                          <a:effectLst/>
                          <a:latin typeface="Arial" panose="020B0604020202020204" pitchFamily="34" charset="0"/>
                        </a:rPr>
                        <a:t>sorte</a:t>
                      </a:r>
                      <a:r>
                        <a:rPr lang="en-US" sz="1050" b="0" i="0" u="none" strike="noStrike" dirty="0">
                          <a:effectLst/>
                          <a:latin typeface="Arial" panose="020B0604020202020204" pitchFamily="34" charset="0"/>
                        </a:rPr>
                        <a:t> que les </a:t>
                      </a:r>
                      <a:r>
                        <a:rPr lang="en-US" sz="1050" b="0" i="0" u="none" strike="noStrike" dirty="0" err="1">
                          <a:effectLst/>
                          <a:latin typeface="Arial" panose="020B0604020202020204" pitchFamily="34" charset="0"/>
                        </a:rPr>
                        <a:t>personnes</a:t>
                      </a:r>
                      <a:r>
                        <a:rPr lang="en-US" sz="1050" b="0" i="0" u="none" strike="noStrike" dirty="0">
                          <a:effectLst/>
                          <a:latin typeface="Arial" panose="020B0604020202020204" pitchFamily="34" charset="0"/>
                        </a:rPr>
                        <a:t> </a:t>
                      </a:r>
                      <a:r>
                        <a:rPr lang="en-US" sz="1050" b="0" i="0" u="none" strike="noStrike" dirty="0" err="1">
                          <a:effectLst/>
                          <a:latin typeface="Arial" panose="020B0604020202020204" pitchFamily="34" charset="0"/>
                        </a:rPr>
                        <a:t>interrogées</a:t>
                      </a:r>
                      <a:r>
                        <a:rPr lang="en-US" sz="1050" b="0" i="0" u="none" strike="noStrike" dirty="0">
                          <a:effectLst/>
                          <a:latin typeface="Arial" panose="020B0604020202020204" pitchFamily="34" charset="0"/>
                        </a:rPr>
                        <a:t> </a:t>
                      </a:r>
                      <a:r>
                        <a:rPr lang="en-US" sz="1050" b="0" i="0" u="none" strike="noStrike" dirty="0" err="1">
                          <a:effectLst/>
                          <a:latin typeface="Arial" panose="020B0604020202020204" pitchFamily="34" charset="0"/>
                        </a:rPr>
                        <a:t>puissent</a:t>
                      </a:r>
                      <a:r>
                        <a:rPr lang="en-US" sz="1050" b="0" i="0" u="none" strike="noStrike" dirty="0">
                          <a:effectLst/>
                          <a:latin typeface="Arial" panose="020B0604020202020204" pitchFamily="34" charset="0"/>
                        </a:rPr>
                        <a:t> </a:t>
                      </a:r>
                      <a:r>
                        <a:rPr lang="en-US" sz="1050" b="0" i="0" u="none" strike="noStrike" dirty="0" err="1">
                          <a:effectLst/>
                          <a:latin typeface="Arial" panose="020B0604020202020204" pitchFamily="34" charset="0"/>
                        </a:rPr>
                        <a:t>comprendre</a:t>
                      </a:r>
                      <a:r>
                        <a:rPr lang="en-US" sz="1050" b="0" i="0" u="none" strike="noStrike" dirty="0">
                          <a:effectLst/>
                          <a:latin typeface="Arial" panose="020B0604020202020204" pitchFamily="34" charset="0"/>
                        </a:rPr>
                        <a:t> </a:t>
                      </a:r>
                      <a:r>
                        <a:rPr lang="en-US" sz="1050" b="0" i="0" u="none" strike="noStrike" dirty="0" err="1">
                          <a:effectLst/>
                          <a:latin typeface="Arial" panose="020B0604020202020204" pitchFamily="34" charset="0"/>
                        </a:rPr>
                        <a:t>clairement</a:t>
                      </a:r>
                      <a:r>
                        <a:rPr lang="en-US" sz="1050" b="0" i="0" u="none" strike="noStrike" dirty="0">
                          <a:effectLst/>
                          <a:latin typeface="Arial" panose="020B0604020202020204" pitchFamily="34" charset="0"/>
                        </a:rPr>
                        <a:t> </a:t>
                      </a:r>
                      <a:r>
                        <a:rPr lang="en-US" sz="1050" b="0" i="0" u="none" strike="noStrike" dirty="0" err="1">
                          <a:effectLst/>
                          <a:latin typeface="Arial" panose="020B0604020202020204" pitchFamily="34" charset="0"/>
                        </a:rPr>
                        <a:t>chacune</a:t>
                      </a:r>
                      <a:r>
                        <a:rPr lang="en-US" sz="1050" b="0" i="0" u="none" strike="noStrike" dirty="0">
                          <a:effectLst/>
                          <a:latin typeface="Arial" panose="020B0604020202020204" pitchFamily="34" charset="0"/>
                        </a:rPr>
                        <a:t> </a:t>
                      </a:r>
                      <a:r>
                        <a:rPr lang="en-US" sz="1050" b="0" i="0" u="none" strike="noStrike" dirty="0" err="1">
                          <a:effectLst/>
                          <a:latin typeface="Arial" panose="020B0604020202020204" pitchFamily="34" charset="0"/>
                        </a:rPr>
                        <a:t>d'entre</a:t>
                      </a:r>
                      <a:r>
                        <a:rPr lang="en-US" sz="1050" b="0" i="0" u="none" strike="noStrike" dirty="0">
                          <a:effectLst/>
                          <a:latin typeface="Arial" panose="020B0604020202020204" pitchFamily="34" charset="0"/>
                        </a:rPr>
                        <a:t> </a:t>
                      </a:r>
                      <a:r>
                        <a:rPr lang="en-US" sz="1050" b="0" i="0" u="none" strike="noStrike" dirty="0" err="1">
                          <a:effectLst/>
                          <a:latin typeface="Arial" panose="020B0604020202020204" pitchFamily="34" charset="0"/>
                        </a:rPr>
                        <a:t>elles</a:t>
                      </a:r>
                      <a:r>
                        <a:rPr lang="en-US" sz="1050" b="0" i="0" u="none" strike="noStrike" dirty="0">
                          <a:effectLst/>
                          <a:latin typeface="Arial" panose="020B0604020202020204" pitchFamily="34" charset="0"/>
                        </a:rPr>
                        <a:t> et </a:t>
                      </a:r>
                      <a:r>
                        <a:rPr lang="en-US" sz="1050" b="0" i="0" u="none" strike="noStrike" dirty="0" err="1">
                          <a:effectLst/>
                          <a:latin typeface="Arial" panose="020B0604020202020204" pitchFamily="34" charset="0"/>
                        </a:rPr>
                        <a:t>qu'elles</a:t>
                      </a:r>
                      <a:r>
                        <a:rPr lang="en-US" sz="1050" b="0" i="0" u="none" strike="noStrike" dirty="0">
                          <a:effectLst/>
                          <a:latin typeface="Arial" panose="020B0604020202020204" pitchFamily="34" charset="0"/>
                        </a:rPr>
                        <a:t> </a:t>
                      </a:r>
                      <a:r>
                        <a:rPr lang="en-US" sz="1050" b="0" i="0" u="none" strike="noStrike" dirty="0" err="1">
                          <a:effectLst/>
                          <a:latin typeface="Arial" panose="020B0604020202020204" pitchFamily="34" charset="0"/>
                        </a:rPr>
                        <a:t>puissent</a:t>
                      </a:r>
                      <a:r>
                        <a:rPr lang="en-US" sz="1050" b="0" i="0" u="none" strike="noStrike" dirty="0">
                          <a:effectLst/>
                          <a:latin typeface="Arial" panose="020B0604020202020204" pitchFamily="34" charset="0"/>
                        </a:rPr>
                        <a:t> </a:t>
                      </a:r>
                      <a:r>
                        <a:rPr lang="en-US" sz="1050" b="0" i="0" u="none" strike="noStrike" dirty="0" err="1">
                          <a:effectLst/>
                          <a:latin typeface="Arial" panose="020B0604020202020204" pitchFamily="34" charset="0"/>
                        </a:rPr>
                        <a:t>être</a:t>
                      </a:r>
                      <a:r>
                        <a:rPr lang="en-US" sz="1050" b="0" i="0" u="none" strike="noStrike" dirty="0">
                          <a:effectLst/>
                          <a:latin typeface="Arial" panose="020B0604020202020204" pitchFamily="34" charset="0"/>
                        </a:rPr>
                        <a:t> </a:t>
                      </a:r>
                      <a:r>
                        <a:rPr lang="en-US" sz="1050" b="0" i="0" u="none" strike="noStrike" dirty="0" err="1">
                          <a:effectLst/>
                          <a:latin typeface="Arial" panose="020B0604020202020204" pitchFamily="34" charset="0"/>
                        </a:rPr>
                        <a:t>classées</a:t>
                      </a:r>
                      <a:r>
                        <a:rPr lang="en-US" sz="1050" b="0" i="0" u="none" strike="noStrike" dirty="0">
                          <a:effectLst/>
                          <a:latin typeface="Arial" panose="020B0604020202020204" pitchFamily="34" charset="0"/>
                        </a:rPr>
                        <a:t> </a:t>
                      </a:r>
                      <a:r>
                        <a:rPr lang="en-US" sz="1050" b="0" i="0" u="none" strike="noStrike" dirty="0" err="1">
                          <a:effectLst/>
                          <a:latin typeface="Arial" panose="020B0604020202020204" pitchFamily="34" charset="0"/>
                        </a:rPr>
                        <a:t>comme</a:t>
                      </a:r>
                      <a:r>
                        <a:rPr lang="en-US" sz="1050" b="0" i="0" u="none" strike="noStrike" dirty="0">
                          <a:effectLst/>
                          <a:latin typeface="Arial" panose="020B0604020202020204" pitchFamily="34" charset="0"/>
                        </a:rPr>
                        <a:t> source </a:t>
                      </a:r>
                      <a:r>
                        <a:rPr lang="en-US" sz="1050" b="0" i="0" u="none" strike="noStrike" dirty="0" err="1">
                          <a:effectLst/>
                          <a:latin typeface="Arial" panose="020B0604020202020204" pitchFamily="34" charset="0"/>
                        </a:rPr>
                        <a:t>d'eau</a:t>
                      </a:r>
                      <a:r>
                        <a:rPr lang="en-US" sz="1050" b="0" i="0" u="none" strike="noStrike" dirty="0">
                          <a:effectLst/>
                          <a:latin typeface="Arial" panose="020B0604020202020204" pitchFamily="34" charset="0"/>
                        </a:rPr>
                        <a:t> </a:t>
                      </a:r>
                      <a:r>
                        <a:rPr lang="en-US" sz="1050" b="0" i="0" u="none" strike="noStrike" dirty="0" err="1">
                          <a:effectLst/>
                          <a:latin typeface="Arial" panose="020B0604020202020204" pitchFamily="34" charset="0"/>
                        </a:rPr>
                        <a:t>améliorée</a:t>
                      </a:r>
                      <a:r>
                        <a:rPr lang="en-US" sz="1050" b="0" i="0" u="none" strike="noStrike" dirty="0">
                          <a:effectLst/>
                          <a:latin typeface="Arial" panose="020B0604020202020204" pitchFamily="34" charset="0"/>
                        </a:rPr>
                        <a:t>, non </a:t>
                      </a:r>
                      <a:r>
                        <a:rPr lang="en-US" sz="1050" b="0" i="0" u="none" strike="noStrike" dirty="0" err="1">
                          <a:effectLst/>
                          <a:latin typeface="Arial" panose="020B0604020202020204" pitchFamily="34" charset="0"/>
                        </a:rPr>
                        <a:t>améliorée</a:t>
                      </a:r>
                      <a:r>
                        <a:rPr lang="en-US" sz="1050" b="0" i="0" u="none" strike="noStrike" dirty="0">
                          <a:effectLst/>
                          <a:latin typeface="Arial" panose="020B0604020202020204" pitchFamily="34" charset="0"/>
                        </a:rPr>
                        <a:t> </a:t>
                      </a:r>
                      <a:r>
                        <a:rPr lang="en-US" sz="1050" b="0" i="0" u="none" strike="noStrike" dirty="0" err="1">
                          <a:effectLst/>
                          <a:latin typeface="Arial" panose="020B0604020202020204" pitchFamily="34" charset="0"/>
                        </a:rPr>
                        <a:t>ou</a:t>
                      </a:r>
                      <a:r>
                        <a:rPr lang="en-US" sz="1050" b="0" i="0" u="none" strike="noStrike" dirty="0">
                          <a:effectLst/>
                          <a:latin typeface="Arial" panose="020B0604020202020204" pitchFamily="34" charset="0"/>
                        </a:rPr>
                        <a:t> </a:t>
                      </a:r>
                      <a:r>
                        <a:rPr lang="en-US" sz="1050" b="0" i="0" u="none" strike="noStrike" dirty="0" err="1">
                          <a:effectLst/>
                          <a:latin typeface="Arial" panose="020B0604020202020204" pitchFamily="34" charset="0"/>
                        </a:rPr>
                        <a:t>aucune</a:t>
                      </a:r>
                      <a:r>
                        <a:rPr lang="en-US" sz="1050" b="0" i="0" u="none" strike="noStrike" dirty="0">
                          <a:effectLst/>
                          <a:latin typeface="Arial" panose="020B0604020202020204" pitchFamily="34" charset="0"/>
                        </a:rPr>
                        <a:t> source </a:t>
                      </a:r>
                      <a:r>
                        <a:rPr lang="en-US" sz="1050" b="0" i="0" u="none" strike="noStrike" dirty="0" err="1">
                          <a:effectLst/>
                          <a:latin typeface="Arial" panose="020B0604020202020204" pitchFamily="34" charset="0"/>
                        </a:rPr>
                        <a:t>d'eau</a:t>
                      </a:r>
                      <a:r>
                        <a:rPr lang="en-US" sz="1050" b="0" i="0" u="none" strike="noStrike" dirty="0">
                          <a:effectLst/>
                          <a:latin typeface="Arial" panose="020B0604020202020204" pitchFamily="34" charset="0"/>
                        </a:rPr>
                        <a:t>. Des photos </a:t>
                      </a:r>
                      <a:r>
                        <a:rPr lang="en-US" sz="1050" b="0" i="0" u="none" strike="noStrike" dirty="0" err="1">
                          <a:effectLst/>
                          <a:latin typeface="Arial" panose="020B0604020202020204" pitchFamily="34" charset="0"/>
                        </a:rPr>
                        <a:t>peuvent</a:t>
                      </a:r>
                      <a:r>
                        <a:rPr lang="en-US" sz="1050" b="0" i="0" u="none" strike="noStrike" dirty="0">
                          <a:effectLst/>
                          <a:latin typeface="Arial" panose="020B0604020202020204" pitchFamily="34" charset="0"/>
                        </a:rPr>
                        <a:t> </a:t>
                      </a:r>
                      <a:r>
                        <a:rPr lang="en-US" sz="1050" b="0" i="0" u="none" strike="noStrike" dirty="0" err="1">
                          <a:effectLst/>
                          <a:latin typeface="Arial" panose="020B0604020202020204" pitchFamily="34" charset="0"/>
                        </a:rPr>
                        <a:t>être</a:t>
                      </a:r>
                      <a:r>
                        <a:rPr lang="en-US" sz="1050" b="0" i="0" u="none" strike="noStrike" dirty="0">
                          <a:effectLst/>
                          <a:latin typeface="Arial" panose="020B0604020202020204" pitchFamily="34" charset="0"/>
                        </a:rPr>
                        <a:t> </a:t>
                      </a:r>
                      <a:r>
                        <a:rPr lang="en-US" sz="1050" b="0" i="0" u="none" strike="noStrike" dirty="0" err="1">
                          <a:effectLst/>
                          <a:latin typeface="Arial" panose="020B0604020202020204" pitchFamily="34" charset="0"/>
                        </a:rPr>
                        <a:t>utiles</a:t>
                      </a:r>
                      <a:r>
                        <a:rPr lang="en-US" sz="1050" b="0" i="0" u="none" strike="noStrike" dirty="0">
                          <a:effectLst/>
                          <a:latin typeface="Arial" panose="020B0604020202020204" pitchFamily="34" charset="0"/>
                        </a:rPr>
                        <a:t>, dans la </a:t>
                      </a:r>
                      <a:r>
                        <a:rPr lang="en-US" sz="1050" b="0" i="0" u="none" strike="noStrike" dirty="0" err="1">
                          <a:effectLst/>
                          <a:latin typeface="Arial" panose="020B0604020202020204" pitchFamily="34" charset="0"/>
                        </a:rPr>
                        <a:t>mesure</a:t>
                      </a:r>
                      <a:r>
                        <a:rPr lang="en-US" sz="1050" b="0" i="0" u="none" strike="noStrike" dirty="0">
                          <a:effectLst/>
                          <a:latin typeface="Arial" panose="020B0604020202020204" pitchFamily="34" charset="0"/>
                        </a:rPr>
                        <a:t> du possible*. Une source </a:t>
                      </a:r>
                      <a:r>
                        <a:rPr lang="en-US" sz="1050" b="0" i="0" u="none" strike="noStrike" dirty="0" err="1">
                          <a:effectLst/>
                          <a:latin typeface="Arial" panose="020B0604020202020204" pitchFamily="34" charset="0"/>
                        </a:rPr>
                        <a:t>d'eau</a:t>
                      </a:r>
                      <a:r>
                        <a:rPr lang="en-US" sz="1050" b="0" i="0" u="none" strike="noStrike" dirty="0">
                          <a:effectLst/>
                          <a:latin typeface="Arial" panose="020B0604020202020204" pitchFamily="34" charset="0"/>
                        </a:rPr>
                        <a:t> potable "</a:t>
                      </a:r>
                      <a:r>
                        <a:rPr lang="en-US" sz="1050" b="0" i="0" u="none" strike="noStrike" dirty="0" err="1">
                          <a:effectLst/>
                          <a:latin typeface="Arial" panose="020B0604020202020204" pitchFamily="34" charset="0"/>
                        </a:rPr>
                        <a:t>améliorée</a:t>
                      </a:r>
                      <a:r>
                        <a:rPr lang="en-US" sz="1050" b="0" i="0" u="none" strike="noStrike" dirty="0">
                          <a:effectLst/>
                          <a:latin typeface="Arial" panose="020B0604020202020204" pitchFamily="34" charset="0"/>
                        </a:rPr>
                        <a:t>" </a:t>
                      </a:r>
                      <a:r>
                        <a:rPr lang="en-US" sz="1050" b="0" i="0" u="none" strike="noStrike" dirty="0" err="1">
                          <a:effectLst/>
                          <a:latin typeface="Arial" panose="020B0604020202020204" pitchFamily="34" charset="0"/>
                        </a:rPr>
                        <a:t>est</a:t>
                      </a:r>
                      <a:r>
                        <a:rPr lang="en-US" sz="1050" b="0" i="0" u="none" strike="noStrike" dirty="0">
                          <a:effectLst/>
                          <a:latin typeface="Arial" panose="020B0604020202020204" pitchFamily="34" charset="0"/>
                        </a:rPr>
                        <a:t> </a:t>
                      </a:r>
                      <a:r>
                        <a:rPr lang="en-US" sz="1050" b="0" i="0" u="none" strike="noStrike" dirty="0" err="1">
                          <a:effectLst/>
                          <a:latin typeface="Arial" panose="020B0604020202020204" pitchFamily="34" charset="0"/>
                        </a:rPr>
                        <a:t>une</a:t>
                      </a:r>
                      <a:r>
                        <a:rPr lang="en-US" sz="1050" b="0" i="0" u="none" strike="noStrike" dirty="0">
                          <a:effectLst/>
                          <a:latin typeface="Arial" panose="020B0604020202020204" pitchFamily="34" charset="0"/>
                        </a:rPr>
                        <a:t> source qui, par la nature de </a:t>
                      </a:r>
                      <a:r>
                        <a:rPr lang="en-US" sz="1050" b="0" i="0" u="none" strike="noStrike" dirty="0" err="1">
                          <a:effectLst/>
                          <a:latin typeface="Arial" panose="020B0604020202020204" pitchFamily="34" charset="0"/>
                        </a:rPr>
                        <a:t>sa</a:t>
                      </a:r>
                      <a:r>
                        <a:rPr lang="en-US" sz="1050" b="0" i="0" u="none" strike="noStrike" dirty="0">
                          <a:effectLst/>
                          <a:latin typeface="Arial" panose="020B0604020202020204" pitchFamily="34" charset="0"/>
                        </a:rPr>
                        <a:t> construction, </a:t>
                      </a:r>
                      <a:r>
                        <a:rPr lang="en-US" sz="1050" b="0" i="0" u="none" strike="noStrike" dirty="0" err="1">
                          <a:effectLst/>
                          <a:latin typeface="Arial" panose="020B0604020202020204" pitchFamily="34" charset="0"/>
                        </a:rPr>
                        <a:t>est</a:t>
                      </a:r>
                      <a:r>
                        <a:rPr lang="en-US" sz="1050" b="0" i="0" u="none" strike="noStrike" dirty="0">
                          <a:effectLst/>
                          <a:latin typeface="Arial" panose="020B0604020202020204" pitchFamily="34" charset="0"/>
                        </a:rPr>
                        <a:t> protégée de manière </a:t>
                      </a:r>
                      <a:r>
                        <a:rPr lang="en-US" sz="1050" b="0" i="0" u="none" strike="noStrike" dirty="0" err="1">
                          <a:effectLst/>
                          <a:latin typeface="Arial" panose="020B0604020202020204" pitchFamily="34" charset="0"/>
                        </a:rPr>
                        <a:t>adéquate</a:t>
                      </a:r>
                      <a:r>
                        <a:rPr lang="en-US" sz="1050" b="0" i="0" u="none" strike="noStrike" dirty="0">
                          <a:effectLst/>
                          <a:latin typeface="Arial" panose="020B0604020202020204" pitchFamily="34" charset="0"/>
                        </a:rPr>
                        <a:t> </a:t>
                      </a:r>
                      <a:r>
                        <a:rPr lang="en-US" sz="1050" b="0" i="0" u="none" strike="noStrike" dirty="0" err="1">
                          <a:effectLst/>
                          <a:latin typeface="Arial" panose="020B0604020202020204" pitchFamily="34" charset="0"/>
                        </a:rPr>
                        <a:t>contre</a:t>
                      </a:r>
                      <a:r>
                        <a:rPr lang="en-US" sz="1050" b="0" i="0" u="none" strike="noStrike" dirty="0">
                          <a:effectLst/>
                          <a:latin typeface="Arial" panose="020B0604020202020204" pitchFamily="34" charset="0"/>
                        </a:rPr>
                        <a:t> la contamination </a:t>
                      </a:r>
                      <a:r>
                        <a:rPr lang="en-US" sz="1050" b="0" i="0" u="none" strike="noStrike" dirty="0" err="1">
                          <a:effectLst/>
                          <a:latin typeface="Arial" panose="020B0604020202020204" pitchFamily="34" charset="0"/>
                        </a:rPr>
                        <a:t>extérieure</a:t>
                      </a:r>
                      <a:r>
                        <a:rPr lang="en-US" sz="1050" b="0" i="0" u="none" strike="noStrike" dirty="0">
                          <a:effectLst/>
                          <a:latin typeface="Arial" panose="020B0604020202020204" pitchFamily="34" charset="0"/>
                        </a:rPr>
                        <a:t>, </a:t>
                      </a:r>
                      <a:r>
                        <a:rPr lang="en-US" sz="1050" b="0" i="0" u="none" strike="noStrike" dirty="0" err="1">
                          <a:effectLst/>
                          <a:latin typeface="Arial" panose="020B0604020202020204" pitchFamily="34" charset="0"/>
                        </a:rPr>
                        <a:t>en</a:t>
                      </a:r>
                      <a:r>
                        <a:rPr lang="en-US" sz="1050" b="0" i="0" u="none" strike="noStrike" dirty="0">
                          <a:effectLst/>
                          <a:latin typeface="Arial" panose="020B0604020202020204" pitchFamily="34" charset="0"/>
                        </a:rPr>
                        <a:t> particulier les matières </a:t>
                      </a:r>
                      <a:r>
                        <a:rPr lang="en-US" sz="1050" b="0" i="0" u="none" strike="noStrike" dirty="0" err="1">
                          <a:effectLst/>
                          <a:latin typeface="Arial" panose="020B0604020202020204" pitchFamily="34" charset="0"/>
                        </a:rPr>
                        <a:t>fécales</a:t>
                      </a:r>
                      <a:r>
                        <a:rPr lang="en-US" sz="1050" b="0" i="0" u="none" strike="noStrike" dirty="0">
                          <a:effectLst/>
                          <a:latin typeface="Arial" panose="020B0604020202020204" pitchFamily="34" charset="0"/>
                        </a:rPr>
                        <a:t> (</a:t>
                      </a:r>
                      <a:r>
                        <a:rPr lang="en-US" sz="1050" b="0" i="0" u="none" strike="noStrike" dirty="0" err="1">
                          <a:effectLst/>
                          <a:latin typeface="Arial" panose="020B0604020202020204" pitchFamily="34" charset="0"/>
                        </a:rPr>
                        <a:t>définition</a:t>
                      </a:r>
                      <a:r>
                        <a:rPr lang="en-US" sz="1050" b="0" i="0" u="none" strike="noStrike" dirty="0">
                          <a:effectLst/>
                          <a:latin typeface="Arial" panose="020B0604020202020204" pitchFamily="34" charset="0"/>
                        </a:rPr>
                        <a:t> du JMP**). Les sources </a:t>
                      </a:r>
                      <a:r>
                        <a:rPr lang="en-US" sz="1050" b="0" i="0" u="none" strike="noStrike" dirty="0" err="1">
                          <a:effectLst/>
                          <a:latin typeface="Arial" panose="020B0604020202020204" pitchFamily="34" charset="0"/>
                        </a:rPr>
                        <a:t>d'eau</a:t>
                      </a:r>
                      <a:r>
                        <a:rPr lang="en-US" sz="1050" b="0" i="0" u="none" strike="noStrike" dirty="0">
                          <a:effectLst/>
                          <a:latin typeface="Arial" panose="020B0604020202020204" pitchFamily="34" charset="0"/>
                        </a:rPr>
                        <a:t> "</a:t>
                      </a:r>
                      <a:r>
                        <a:rPr lang="en-US" sz="1050" b="0" i="0" u="none" strike="noStrike" dirty="0" err="1">
                          <a:effectLst/>
                          <a:latin typeface="Arial" panose="020B0604020202020204" pitchFamily="34" charset="0"/>
                        </a:rPr>
                        <a:t>améliorées</a:t>
                      </a:r>
                      <a:r>
                        <a:rPr lang="en-US" sz="1050" b="0" i="0" u="none" strike="noStrike" dirty="0">
                          <a:effectLst/>
                          <a:latin typeface="Arial" panose="020B0604020202020204" pitchFamily="34" charset="0"/>
                        </a:rPr>
                        <a:t>" </a:t>
                      </a:r>
                      <a:r>
                        <a:rPr lang="en-US" sz="1050" b="0" i="0" u="none" strike="noStrike" dirty="0" err="1">
                          <a:effectLst/>
                          <a:latin typeface="Arial" panose="020B0604020202020204" pitchFamily="34" charset="0"/>
                        </a:rPr>
                        <a:t>en</a:t>
                      </a:r>
                      <a:r>
                        <a:rPr lang="en-US" sz="1050" b="0" i="0" u="none" strike="noStrike" dirty="0">
                          <a:effectLst/>
                          <a:latin typeface="Arial" panose="020B0604020202020204" pitchFamily="34" charset="0"/>
                        </a:rPr>
                        <a:t> milieu </a:t>
                      </a:r>
                      <a:r>
                        <a:rPr lang="en-US" sz="1050" b="0" i="0" u="none" strike="noStrike" dirty="0" err="1">
                          <a:effectLst/>
                          <a:latin typeface="Arial" panose="020B0604020202020204" pitchFamily="34" charset="0"/>
                        </a:rPr>
                        <a:t>scolaire</a:t>
                      </a:r>
                      <a:r>
                        <a:rPr lang="en-US" sz="1050" b="0" i="0" u="none" strike="noStrike" dirty="0">
                          <a:effectLst/>
                          <a:latin typeface="Arial" panose="020B0604020202020204" pitchFamily="34" charset="0"/>
                        </a:rPr>
                        <a:t> </a:t>
                      </a:r>
                      <a:r>
                        <a:rPr lang="en-US" sz="1050" b="0" i="0" u="none" strike="noStrike" dirty="0" err="1">
                          <a:effectLst/>
                          <a:latin typeface="Arial" panose="020B0604020202020204" pitchFamily="34" charset="0"/>
                        </a:rPr>
                        <a:t>comprennent</a:t>
                      </a:r>
                      <a:r>
                        <a:rPr lang="en-US" sz="1050" b="0" i="0" u="none" strike="noStrike" dirty="0">
                          <a:effectLst/>
                          <a:latin typeface="Arial" panose="020B0604020202020204" pitchFamily="34" charset="0"/>
                        </a:rPr>
                        <a:t> : les </a:t>
                      </a:r>
                      <a:r>
                        <a:rPr lang="en-US" sz="1050" b="0" i="0" u="none" strike="noStrike" dirty="0" err="1">
                          <a:effectLst/>
                          <a:latin typeface="Arial" panose="020B0604020202020204" pitchFamily="34" charset="0"/>
                        </a:rPr>
                        <a:t>canalisations</a:t>
                      </a:r>
                      <a:r>
                        <a:rPr lang="en-US" sz="1050" b="0" i="0" u="none" strike="noStrike" dirty="0">
                          <a:effectLst/>
                          <a:latin typeface="Arial" panose="020B0604020202020204" pitchFamily="34" charset="0"/>
                        </a:rPr>
                        <a:t>, les </a:t>
                      </a:r>
                      <a:r>
                        <a:rPr lang="en-US" sz="1050" b="0" i="0" u="none" strike="noStrike" dirty="0" err="1">
                          <a:effectLst/>
                          <a:latin typeface="Arial" panose="020B0604020202020204" pitchFamily="34" charset="0"/>
                        </a:rPr>
                        <a:t>puits</a:t>
                      </a:r>
                      <a:r>
                        <a:rPr lang="en-US" sz="1050" b="0" i="0" u="none" strike="noStrike" dirty="0">
                          <a:effectLst/>
                          <a:latin typeface="Arial" panose="020B0604020202020204" pitchFamily="34" charset="0"/>
                        </a:rPr>
                        <a:t>/</a:t>
                      </a:r>
                      <a:r>
                        <a:rPr lang="en-US" sz="1050" b="0" i="0" u="none" strike="noStrike" dirty="0" err="1">
                          <a:effectLst/>
                          <a:latin typeface="Arial" panose="020B0604020202020204" pitchFamily="34" charset="0"/>
                        </a:rPr>
                        <a:t>ressources</a:t>
                      </a:r>
                      <a:r>
                        <a:rPr lang="en-US" sz="1050" b="0" i="0" u="none" strike="noStrike" dirty="0">
                          <a:effectLst/>
                          <a:latin typeface="Arial" panose="020B0604020202020204" pitchFamily="34" charset="0"/>
                        </a:rPr>
                        <a:t> protégés (y </a:t>
                      </a:r>
                      <a:r>
                        <a:rPr lang="en-US" sz="1050" b="0" i="0" u="none" strike="noStrike" dirty="0" err="1">
                          <a:effectLst/>
                          <a:latin typeface="Arial" panose="020B0604020202020204" pitchFamily="34" charset="0"/>
                        </a:rPr>
                        <a:t>compris</a:t>
                      </a:r>
                      <a:r>
                        <a:rPr lang="en-US" sz="1050" b="0" i="0" u="none" strike="noStrike" dirty="0">
                          <a:effectLst/>
                          <a:latin typeface="Arial" panose="020B0604020202020204" pitchFamily="34" charset="0"/>
                        </a:rPr>
                        <a:t> les forages/</a:t>
                      </a:r>
                      <a:r>
                        <a:rPr lang="en-US" sz="1050" b="0" i="0" u="none" strike="noStrike" dirty="0" err="1">
                          <a:effectLst/>
                          <a:latin typeface="Arial" panose="020B0604020202020204" pitchFamily="34" charset="0"/>
                        </a:rPr>
                        <a:t>puits</a:t>
                      </a:r>
                      <a:r>
                        <a:rPr lang="en-US" sz="1050" b="0" i="0" u="none" strike="noStrike" dirty="0">
                          <a:effectLst/>
                          <a:latin typeface="Arial" panose="020B0604020202020204" pitchFamily="34" charset="0"/>
                        </a:rPr>
                        <a:t> </a:t>
                      </a:r>
                      <a:r>
                        <a:rPr lang="en-US" sz="1050" b="0" i="0" u="none" strike="noStrike" dirty="0" err="1">
                          <a:effectLst/>
                          <a:latin typeface="Arial" panose="020B0604020202020204" pitchFamily="34" charset="0"/>
                        </a:rPr>
                        <a:t>tubulaires</a:t>
                      </a:r>
                      <a:r>
                        <a:rPr lang="en-US" sz="1050" b="0" i="0" u="none" strike="noStrike" dirty="0">
                          <a:effectLst/>
                          <a:latin typeface="Arial" panose="020B0604020202020204" pitchFamily="34" charset="0"/>
                        </a:rPr>
                        <a:t>, les </a:t>
                      </a:r>
                      <a:r>
                        <a:rPr lang="en-US" sz="1050" b="0" i="0" u="none" strike="noStrike" dirty="0" err="1">
                          <a:effectLst/>
                          <a:latin typeface="Arial" panose="020B0604020202020204" pitchFamily="34" charset="0"/>
                        </a:rPr>
                        <a:t>puits</a:t>
                      </a:r>
                      <a:r>
                        <a:rPr lang="en-US" sz="1050" b="0" i="0" u="none" strike="noStrike" dirty="0">
                          <a:effectLst/>
                          <a:latin typeface="Arial" panose="020B0604020202020204" pitchFamily="34" charset="0"/>
                        </a:rPr>
                        <a:t> </a:t>
                      </a:r>
                      <a:r>
                        <a:rPr lang="en-US" sz="1050" b="0" i="0" u="none" strike="noStrike" dirty="0" err="1">
                          <a:effectLst/>
                          <a:latin typeface="Arial" panose="020B0604020202020204" pitchFamily="34" charset="0"/>
                        </a:rPr>
                        <a:t>creusés</a:t>
                      </a:r>
                      <a:r>
                        <a:rPr lang="en-US" sz="1050" b="0" i="0" u="none" strike="noStrike" dirty="0">
                          <a:effectLst/>
                          <a:latin typeface="Arial" panose="020B0604020202020204" pitchFamily="34" charset="0"/>
                        </a:rPr>
                        <a:t> protégés et les sources protégées), la </a:t>
                      </a:r>
                      <a:r>
                        <a:rPr lang="en-US" sz="1050" b="0" i="0" u="none" strike="noStrike" dirty="0" err="1">
                          <a:effectLst/>
                          <a:latin typeface="Arial" panose="020B0604020202020204" pitchFamily="34" charset="0"/>
                        </a:rPr>
                        <a:t>récupération</a:t>
                      </a:r>
                      <a:r>
                        <a:rPr lang="en-US" sz="1050" b="0" i="0" u="none" strike="noStrike" dirty="0">
                          <a:effectLst/>
                          <a:latin typeface="Arial" panose="020B0604020202020204" pitchFamily="34" charset="0"/>
                        </a:rPr>
                        <a:t> de </a:t>
                      </a:r>
                      <a:r>
                        <a:rPr lang="en-US" sz="1050" b="0" i="0" u="none" strike="noStrike" dirty="0" err="1">
                          <a:effectLst/>
                          <a:latin typeface="Arial" panose="020B0604020202020204" pitchFamily="34" charset="0"/>
                        </a:rPr>
                        <a:t>l'eau</a:t>
                      </a:r>
                      <a:r>
                        <a:rPr lang="en-US" sz="1050" b="0" i="0" u="none" strike="noStrike" dirty="0">
                          <a:effectLst/>
                          <a:latin typeface="Arial" panose="020B0604020202020204" pitchFamily="34" charset="0"/>
                        </a:rPr>
                        <a:t> de </a:t>
                      </a:r>
                      <a:r>
                        <a:rPr lang="en-US" sz="1050" b="0" i="0" u="none" strike="noStrike" dirty="0" err="1">
                          <a:effectLst/>
                          <a:latin typeface="Arial" panose="020B0604020202020204" pitchFamily="34" charset="0"/>
                        </a:rPr>
                        <a:t>pluie</a:t>
                      </a:r>
                      <a:r>
                        <a:rPr lang="en-US" sz="1050" b="0" i="0" u="none" strike="noStrike" dirty="0">
                          <a:effectLst/>
                          <a:latin typeface="Arial" panose="020B0604020202020204" pitchFamily="34" charset="0"/>
                        </a:rPr>
                        <a:t> et </a:t>
                      </a:r>
                      <a:r>
                        <a:rPr lang="en-US" sz="1050" b="0" i="0" u="none" strike="noStrike" dirty="0" err="1">
                          <a:effectLst/>
                          <a:latin typeface="Arial" panose="020B0604020202020204" pitchFamily="34" charset="0"/>
                        </a:rPr>
                        <a:t>l'eau</a:t>
                      </a:r>
                      <a:r>
                        <a:rPr lang="en-US" sz="1050" b="0" i="0" u="none" strike="noStrike" dirty="0">
                          <a:effectLst/>
                          <a:latin typeface="Arial" panose="020B0604020202020204" pitchFamily="34" charset="0"/>
                        </a:rPr>
                        <a:t> </a:t>
                      </a:r>
                      <a:r>
                        <a:rPr lang="en-US" sz="1050" b="0" i="0" u="none" strike="noStrike" dirty="0" err="1">
                          <a:effectLst/>
                          <a:latin typeface="Arial" panose="020B0604020202020204" pitchFamily="34" charset="0"/>
                        </a:rPr>
                        <a:t>conditionnée</a:t>
                      </a:r>
                      <a:r>
                        <a:rPr lang="en-US" sz="1050" b="0" i="0" u="none" strike="noStrike" dirty="0">
                          <a:effectLst/>
                          <a:latin typeface="Arial" panose="020B0604020202020204" pitchFamily="34" charset="0"/>
                        </a:rPr>
                        <a:t> </a:t>
                      </a:r>
                      <a:r>
                        <a:rPr lang="en-US" sz="1050" b="0" i="0" u="none" strike="noStrike" dirty="0" err="1">
                          <a:effectLst/>
                          <a:latin typeface="Arial" panose="020B0604020202020204" pitchFamily="34" charset="0"/>
                        </a:rPr>
                        <a:t>ou</a:t>
                      </a:r>
                      <a:r>
                        <a:rPr lang="en-US" sz="1050" b="0" i="0" u="none" strike="noStrike" dirty="0">
                          <a:effectLst/>
                          <a:latin typeface="Arial" panose="020B0604020202020204" pitchFamily="34" charset="0"/>
                        </a:rPr>
                        <a:t> </a:t>
                      </a:r>
                      <a:r>
                        <a:rPr lang="en-US" sz="1050" b="0" i="0" u="none" strike="noStrike" dirty="0" err="1">
                          <a:effectLst/>
                          <a:latin typeface="Arial" panose="020B0604020202020204" pitchFamily="34" charset="0"/>
                        </a:rPr>
                        <a:t>livrée</a:t>
                      </a:r>
                      <a:r>
                        <a:rPr lang="en-US" sz="1050" b="0" i="0" u="none" strike="noStrike" dirty="0">
                          <a:effectLst/>
                          <a:latin typeface="Arial" panose="020B0604020202020204" pitchFamily="34" charset="0"/>
                        </a:rPr>
                        <a:t>. Les sources "non </a:t>
                      </a:r>
                      <a:r>
                        <a:rPr lang="en-US" sz="1050" b="0" i="0" u="none" strike="noStrike" dirty="0" err="1">
                          <a:effectLst/>
                          <a:latin typeface="Arial" panose="020B0604020202020204" pitchFamily="34" charset="0"/>
                        </a:rPr>
                        <a:t>améliorées</a:t>
                      </a:r>
                      <a:r>
                        <a:rPr lang="en-US" sz="1050" b="0" i="0" u="none" strike="noStrike" dirty="0">
                          <a:effectLst/>
                          <a:latin typeface="Arial" panose="020B0604020202020204" pitchFamily="34" charset="0"/>
                        </a:rPr>
                        <a:t>" </a:t>
                      </a:r>
                      <a:r>
                        <a:rPr lang="en-US" sz="1050" b="0" i="0" u="none" strike="noStrike" dirty="0" err="1">
                          <a:effectLst/>
                          <a:latin typeface="Arial" panose="020B0604020202020204" pitchFamily="34" charset="0"/>
                        </a:rPr>
                        <a:t>comprennent</a:t>
                      </a:r>
                      <a:r>
                        <a:rPr lang="en-US" sz="1050" b="0" i="0" u="none" strike="noStrike" dirty="0">
                          <a:effectLst/>
                          <a:latin typeface="Arial" panose="020B0604020202020204" pitchFamily="34" charset="0"/>
                        </a:rPr>
                        <a:t> les </a:t>
                      </a:r>
                      <a:r>
                        <a:rPr lang="en-US" sz="1050" b="0" i="0" u="none" strike="noStrike" dirty="0" err="1">
                          <a:effectLst/>
                          <a:latin typeface="Arial" panose="020B0604020202020204" pitchFamily="34" charset="0"/>
                        </a:rPr>
                        <a:t>puits</a:t>
                      </a:r>
                      <a:r>
                        <a:rPr lang="en-US" sz="1050" b="0" i="0" u="none" strike="noStrike" dirty="0">
                          <a:effectLst/>
                          <a:latin typeface="Arial" panose="020B0604020202020204" pitchFamily="34" charset="0"/>
                        </a:rPr>
                        <a:t>/</a:t>
                      </a:r>
                      <a:r>
                        <a:rPr lang="en-US" sz="1050" b="0" i="0" u="none" strike="noStrike" dirty="0" err="1">
                          <a:effectLst/>
                          <a:latin typeface="Arial" panose="020B0604020202020204" pitchFamily="34" charset="0"/>
                        </a:rPr>
                        <a:t>ressources</a:t>
                      </a:r>
                      <a:r>
                        <a:rPr lang="en-US" sz="1050" b="0" i="0" u="none" strike="noStrike" dirty="0">
                          <a:effectLst/>
                          <a:latin typeface="Arial" panose="020B0604020202020204" pitchFamily="34" charset="0"/>
                        </a:rPr>
                        <a:t> non protégés et les </a:t>
                      </a:r>
                      <a:r>
                        <a:rPr lang="en-US" sz="1050" b="0" i="0" u="none" strike="noStrike" dirty="0" err="1">
                          <a:effectLst/>
                          <a:latin typeface="Arial" panose="020B0604020202020204" pitchFamily="34" charset="0"/>
                        </a:rPr>
                        <a:t>eaux</a:t>
                      </a:r>
                      <a:r>
                        <a:rPr lang="en-US" sz="1050" b="0" i="0" u="none" strike="noStrike" dirty="0">
                          <a:effectLst/>
                          <a:latin typeface="Arial" panose="020B0604020202020204" pitchFamily="34" charset="0"/>
                        </a:rPr>
                        <a:t> de surface (lac, rivière, </a:t>
                      </a:r>
                      <a:r>
                        <a:rPr lang="en-US" sz="1050" b="0" i="0" u="none" strike="noStrike" dirty="0" err="1">
                          <a:effectLst/>
                          <a:latin typeface="Arial" panose="020B0604020202020204" pitchFamily="34" charset="0"/>
                        </a:rPr>
                        <a:t>ruisseau</a:t>
                      </a:r>
                      <a:r>
                        <a:rPr lang="en-US" sz="1050" b="0" i="0" u="none" strike="noStrike" dirty="0">
                          <a:effectLst/>
                          <a:latin typeface="Arial" panose="020B0604020202020204" pitchFamily="34" charset="0"/>
                        </a:rPr>
                        <a:t>, </a:t>
                      </a:r>
                      <a:r>
                        <a:rPr lang="en-US" sz="1050" b="0" i="0" u="none" strike="noStrike" dirty="0" err="1">
                          <a:effectLst/>
                          <a:latin typeface="Arial" panose="020B0604020202020204" pitchFamily="34" charset="0"/>
                        </a:rPr>
                        <a:t>étang</a:t>
                      </a:r>
                      <a:r>
                        <a:rPr lang="en-US" sz="1050" b="0" i="0" u="none" strike="noStrike" dirty="0">
                          <a:effectLst/>
                          <a:latin typeface="Arial" panose="020B0604020202020204" pitchFamily="34" charset="0"/>
                        </a:rPr>
                        <a:t>, etc.). Si </a:t>
                      </a:r>
                      <a:r>
                        <a:rPr lang="en-US" sz="1050" b="0" i="0" u="none" strike="noStrike" dirty="0" err="1">
                          <a:effectLst/>
                          <a:latin typeface="Arial" panose="020B0604020202020204" pitchFamily="34" charset="0"/>
                        </a:rPr>
                        <a:t>l'on</a:t>
                      </a:r>
                      <a:r>
                        <a:rPr lang="en-US" sz="1050" b="0" i="0" u="none" strike="noStrike" dirty="0">
                          <a:effectLst/>
                          <a:latin typeface="Arial" panose="020B0604020202020204" pitchFamily="34" charset="0"/>
                        </a:rPr>
                        <a:t> </a:t>
                      </a:r>
                      <a:r>
                        <a:rPr lang="en-US" sz="1050" b="0" i="0" u="none" strike="noStrike" dirty="0" err="1">
                          <a:effectLst/>
                          <a:latin typeface="Arial" panose="020B0604020202020204" pitchFamily="34" charset="0"/>
                        </a:rPr>
                        <a:t>souhaite</a:t>
                      </a:r>
                      <a:r>
                        <a:rPr lang="en-US" sz="1050" b="0" i="0" u="none" strike="noStrike" dirty="0">
                          <a:effectLst/>
                          <a:latin typeface="Arial" panose="020B0604020202020204" pitchFamily="34" charset="0"/>
                        </a:rPr>
                        <a:t> savoir </a:t>
                      </a:r>
                      <a:r>
                        <a:rPr lang="en-US" sz="1050" b="0" i="0" u="none" strike="noStrike" dirty="0" err="1">
                          <a:effectLst/>
                          <a:latin typeface="Arial" panose="020B0604020202020204" pitchFamily="34" charset="0"/>
                        </a:rPr>
                        <a:t>si</a:t>
                      </a:r>
                      <a:r>
                        <a:rPr lang="en-US" sz="1050" b="0" i="0" u="none" strike="noStrike" dirty="0">
                          <a:effectLst/>
                          <a:latin typeface="Arial" panose="020B0604020202020204" pitchFamily="34" charset="0"/>
                        </a:rPr>
                        <a:t> les enfants </a:t>
                      </a:r>
                      <a:r>
                        <a:rPr lang="en-US" sz="1050" b="0" i="0" u="none" strike="noStrike" dirty="0" err="1">
                          <a:effectLst/>
                          <a:latin typeface="Arial" panose="020B0604020202020204" pitchFamily="34" charset="0"/>
                        </a:rPr>
                        <a:t>apportent</a:t>
                      </a:r>
                      <a:r>
                        <a:rPr lang="en-US" sz="1050" b="0" i="0" u="none" strike="noStrike" dirty="0">
                          <a:effectLst/>
                          <a:latin typeface="Arial" panose="020B0604020202020204" pitchFamily="34" charset="0"/>
                        </a:rPr>
                        <a:t> </a:t>
                      </a:r>
                      <a:r>
                        <a:rPr lang="en-US" sz="1050" b="0" i="0" u="none" strike="noStrike" dirty="0" err="1">
                          <a:effectLst/>
                          <a:latin typeface="Arial" panose="020B0604020202020204" pitchFamily="34" charset="0"/>
                        </a:rPr>
                        <a:t>ou</a:t>
                      </a:r>
                      <a:r>
                        <a:rPr lang="en-US" sz="1050" b="0" i="0" u="none" strike="noStrike" dirty="0">
                          <a:effectLst/>
                          <a:latin typeface="Arial" panose="020B0604020202020204" pitchFamily="34" charset="0"/>
                        </a:rPr>
                        <a:t> non de </a:t>
                      </a:r>
                      <a:r>
                        <a:rPr lang="en-US" sz="1050" b="0" i="0" u="none" strike="noStrike" dirty="0" err="1">
                          <a:effectLst/>
                          <a:latin typeface="Arial" panose="020B0604020202020204" pitchFamily="34" charset="0"/>
                        </a:rPr>
                        <a:t>l'eau</a:t>
                      </a:r>
                      <a:r>
                        <a:rPr lang="en-US" sz="1050" b="0" i="0" u="none" strike="noStrike" dirty="0">
                          <a:effectLst/>
                          <a:latin typeface="Arial" panose="020B0604020202020204" pitchFamily="34" charset="0"/>
                        </a:rPr>
                        <a:t> potable à la </a:t>
                      </a:r>
                      <a:r>
                        <a:rPr lang="en-US" sz="1050" b="0" i="0" u="none" strike="noStrike" dirty="0" err="1">
                          <a:effectLst/>
                          <a:latin typeface="Arial" panose="020B0604020202020204" pitchFamily="34" charset="0"/>
                        </a:rPr>
                        <a:t>maison</a:t>
                      </a:r>
                      <a:r>
                        <a:rPr lang="en-US" sz="1050" b="0" i="0" u="none" strike="noStrike" dirty="0">
                          <a:effectLst/>
                          <a:latin typeface="Arial" panose="020B0604020202020204" pitchFamily="34" charset="0"/>
                        </a:rPr>
                        <a:t> </a:t>
                      </a:r>
                      <a:r>
                        <a:rPr lang="en-US" sz="1050" b="0" i="0" u="none" strike="noStrike" dirty="0" err="1">
                          <a:effectLst/>
                          <a:latin typeface="Arial" panose="020B0604020202020204" pitchFamily="34" charset="0"/>
                        </a:rPr>
                        <a:t>en</a:t>
                      </a:r>
                      <a:r>
                        <a:rPr lang="en-US" sz="1050" b="0" i="0" u="none" strike="noStrike" dirty="0">
                          <a:effectLst/>
                          <a:latin typeface="Arial" panose="020B0604020202020204" pitchFamily="34" charset="0"/>
                        </a:rPr>
                        <a:t> tant </a:t>
                      </a:r>
                      <a:r>
                        <a:rPr lang="en-US" sz="1050" b="0" i="0" u="none" strike="noStrike" dirty="0" err="1">
                          <a:effectLst/>
                          <a:latin typeface="Arial" panose="020B0604020202020204" pitchFamily="34" charset="0"/>
                        </a:rPr>
                        <a:t>qu'étape</a:t>
                      </a:r>
                      <a:r>
                        <a:rPr lang="en-US" sz="1050" b="0" i="0" u="none" strike="noStrike" dirty="0">
                          <a:effectLst/>
                          <a:latin typeface="Arial" panose="020B0604020202020204" pitchFamily="34" charset="0"/>
                        </a:rPr>
                        <a:t> </a:t>
                      </a:r>
                      <a:r>
                        <a:rPr lang="en-US" sz="1050" b="0" i="0" u="none" strike="noStrike" dirty="0" err="1">
                          <a:effectLst/>
                          <a:latin typeface="Arial" panose="020B0604020202020204" pitchFamily="34" charset="0"/>
                        </a:rPr>
                        <a:t>intermédiaire</a:t>
                      </a:r>
                      <a:r>
                        <a:rPr lang="en-US" sz="1050" b="0" i="0" u="none" strike="noStrike" dirty="0">
                          <a:effectLst/>
                          <a:latin typeface="Arial" panose="020B0604020202020204" pitchFamily="34" charset="0"/>
                        </a:rPr>
                        <a:t> de </a:t>
                      </a:r>
                      <a:r>
                        <a:rPr lang="en-US" sz="1050" b="0" i="0" u="none" strike="noStrike" dirty="0" err="1">
                          <a:effectLst/>
                          <a:latin typeface="Arial" panose="020B0604020202020204" pitchFamily="34" charset="0"/>
                        </a:rPr>
                        <a:t>l'approvisionnement</a:t>
                      </a:r>
                      <a:r>
                        <a:rPr lang="en-US" sz="1050" b="0" i="0" u="none" strike="noStrike" dirty="0">
                          <a:effectLst/>
                          <a:latin typeface="Arial" panose="020B0604020202020204" pitchFamily="34" charset="0"/>
                        </a:rPr>
                        <a:t> </a:t>
                      </a:r>
                      <a:r>
                        <a:rPr lang="en-US" sz="1050" b="0" i="0" u="none" strike="noStrike" dirty="0" err="1">
                          <a:effectLst/>
                          <a:latin typeface="Arial" panose="020B0604020202020204" pitchFamily="34" charset="0"/>
                        </a:rPr>
                        <a:t>en</a:t>
                      </a:r>
                      <a:r>
                        <a:rPr lang="en-US" sz="1050" b="0" i="0" u="none" strike="noStrike" dirty="0">
                          <a:effectLst/>
                          <a:latin typeface="Arial" panose="020B0604020202020204" pitchFamily="34" charset="0"/>
                        </a:rPr>
                        <a:t> </a:t>
                      </a:r>
                      <a:r>
                        <a:rPr lang="en-US" sz="1050" b="0" i="0" u="none" strike="noStrike" dirty="0" err="1">
                          <a:effectLst/>
                          <a:latin typeface="Arial" panose="020B0604020202020204" pitchFamily="34" charset="0"/>
                        </a:rPr>
                        <a:t>eau</a:t>
                      </a:r>
                      <a:r>
                        <a:rPr lang="en-US" sz="1050" b="0" i="0" u="none" strike="noStrike" dirty="0">
                          <a:effectLst/>
                          <a:latin typeface="Arial" panose="020B0604020202020204" pitchFamily="34" charset="0"/>
                        </a:rPr>
                        <a:t> dans les écoles, </a:t>
                      </a:r>
                      <a:r>
                        <a:rPr lang="en-US" sz="1050" b="0" i="0" u="none" strike="noStrike" dirty="0" err="1">
                          <a:effectLst/>
                          <a:latin typeface="Arial" panose="020B0604020202020204" pitchFamily="34" charset="0"/>
                        </a:rPr>
                        <a:t>une</a:t>
                      </a:r>
                      <a:r>
                        <a:rPr lang="en-US" sz="1050" b="0" i="0" u="none" strike="noStrike" dirty="0">
                          <a:effectLst/>
                          <a:latin typeface="Arial" panose="020B0604020202020204" pitchFamily="34" charset="0"/>
                        </a:rPr>
                        <a:t> option </a:t>
                      </a:r>
                      <a:r>
                        <a:rPr lang="en-US" sz="1050" b="0" i="0" u="none" strike="noStrike" dirty="0" err="1">
                          <a:effectLst/>
                          <a:latin typeface="Arial" panose="020B0604020202020204" pitchFamily="34" charset="0"/>
                        </a:rPr>
                        <a:t>supplémentaire</a:t>
                      </a:r>
                      <a:r>
                        <a:rPr lang="en-US" sz="1050" b="0" i="0" u="none" strike="noStrike" dirty="0">
                          <a:effectLst/>
                          <a:latin typeface="Arial" panose="020B0604020202020204" pitchFamily="34" charset="0"/>
                        </a:rPr>
                        <a:t>, "les enfants </a:t>
                      </a:r>
                      <a:r>
                        <a:rPr lang="en-US" sz="1050" b="0" i="0" u="none" strike="noStrike" dirty="0" err="1">
                          <a:effectLst/>
                          <a:latin typeface="Arial" panose="020B0604020202020204" pitchFamily="34" charset="0"/>
                        </a:rPr>
                        <a:t>apportent</a:t>
                      </a:r>
                      <a:r>
                        <a:rPr lang="en-US" sz="1050" b="0" i="0" u="none" strike="noStrike" dirty="0">
                          <a:effectLst/>
                          <a:latin typeface="Arial" panose="020B0604020202020204" pitchFamily="34" charset="0"/>
                        </a:rPr>
                        <a:t> de </a:t>
                      </a:r>
                      <a:r>
                        <a:rPr lang="en-US" sz="1050" b="0" i="0" u="none" strike="noStrike" dirty="0" err="1">
                          <a:effectLst/>
                          <a:latin typeface="Arial" panose="020B0604020202020204" pitchFamily="34" charset="0"/>
                        </a:rPr>
                        <a:t>l'eau</a:t>
                      </a:r>
                      <a:r>
                        <a:rPr lang="en-US" sz="1050" b="0" i="0" u="none" strike="noStrike" dirty="0">
                          <a:effectLst/>
                          <a:latin typeface="Arial" panose="020B0604020202020204" pitchFamily="34" charset="0"/>
                        </a:rPr>
                        <a:t> à la </a:t>
                      </a:r>
                      <a:r>
                        <a:rPr lang="en-US" sz="1050" b="0" i="0" u="none" strike="noStrike" dirty="0" err="1">
                          <a:effectLst/>
                          <a:latin typeface="Arial" panose="020B0604020202020204" pitchFamily="34" charset="0"/>
                        </a:rPr>
                        <a:t>maison</a:t>
                      </a:r>
                      <a:r>
                        <a:rPr lang="en-US" sz="1050" b="0" i="0" u="none" strike="noStrike" dirty="0">
                          <a:effectLst/>
                          <a:latin typeface="Arial" panose="020B0604020202020204" pitchFamily="34" charset="0"/>
                        </a:rPr>
                        <a:t>", </a:t>
                      </a:r>
                      <a:r>
                        <a:rPr lang="en-US" sz="1050" b="0" i="0" u="none" strike="noStrike" dirty="0" err="1">
                          <a:effectLst/>
                          <a:latin typeface="Arial" panose="020B0604020202020204" pitchFamily="34" charset="0"/>
                        </a:rPr>
                        <a:t>peut</a:t>
                      </a:r>
                      <a:r>
                        <a:rPr lang="en-US" sz="1050" b="0" i="0" u="none" strike="noStrike" dirty="0">
                          <a:effectLst/>
                          <a:latin typeface="Arial" panose="020B0604020202020204" pitchFamily="34" charset="0"/>
                        </a:rPr>
                        <a:t> </a:t>
                      </a:r>
                      <a:r>
                        <a:rPr lang="en-US" sz="1050" b="0" i="0" u="none" strike="noStrike" dirty="0" err="1">
                          <a:effectLst/>
                          <a:latin typeface="Arial" panose="020B0604020202020204" pitchFamily="34" charset="0"/>
                        </a:rPr>
                        <a:t>être</a:t>
                      </a:r>
                      <a:r>
                        <a:rPr lang="en-US" sz="1050" b="0" i="0" u="none" strike="noStrike" dirty="0">
                          <a:effectLst/>
                          <a:latin typeface="Arial" panose="020B0604020202020204" pitchFamily="34" charset="0"/>
                        </a:rPr>
                        <a:t> </a:t>
                      </a:r>
                      <a:r>
                        <a:rPr lang="en-US" sz="1050" b="0" i="0" u="none" strike="noStrike" dirty="0" err="1">
                          <a:effectLst/>
                          <a:latin typeface="Arial" panose="020B0604020202020204" pitchFamily="34" charset="0"/>
                        </a:rPr>
                        <a:t>ajoutée</a:t>
                      </a:r>
                      <a:r>
                        <a:rPr lang="en-US" sz="1050" b="0" i="0" u="none" strike="noStrike" dirty="0">
                          <a:effectLst/>
                          <a:latin typeface="Arial" panose="020B0604020202020204" pitchFamily="34" charset="0"/>
                        </a:rPr>
                        <a:t>. </a:t>
                      </a:r>
                      <a:r>
                        <a:rPr lang="en-US" sz="1050" b="0" i="0" u="none" strike="noStrike" dirty="0" err="1">
                          <a:effectLst/>
                          <a:latin typeface="Arial" panose="020B0604020202020204" pitchFamily="34" charset="0"/>
                        </a:rPr>
                        <a:t>Cette</a:t>
                      </a:r>
                      <a:r>
                        <a:rPr lang="en-US" sz="1050" b="0" i="0" u="none" strike="noStrike" dirty="0">
                          <a:effectLst/>
                          <a:latin typeface="Arial" panose="020B0604020202020204" pitchFamily="34" charset="0"/>
                        </a:rPr>
                        <a:t> option sera </a:t>
                      </a:r>
                      <a:r>
                        <a:rPr lang="en-US" sz="1050" b="0" i="0" u="none" strike="noStrike" dirty="0" err="1">
                          <a:effectLst/>
                          <a:latin typeface="Arial" panose="020B0604020202020204" pitchFamily="34" charset="0"/>
                        </a:rPr>
                        <a:t>considérée</a:t>
                      </a:r>
                      <a:r>
                        <a:rPr lang="en-US" sz="1050" b="0" i="0" u="none" strike="noStrike" dirty="0">
                          <a:effectLst/>
                          <a:latin typeface="Arial" panose="020B0604020202020204" pitchFamily="34" charset="0"/>
                        </a:rPr>
                        <a:t> </a:t>
                      </a:r>
                      <a:r>
                        <a:rPr lang="en-US" sz="1050" b="0" i="0" u="none" strike="noStrike" dirty="0" err="1">
                          <a:effectLst/>
                          <a:latin typeface="Arial" panose="020B0604020202020204" pitchFamily="34" charset="0"/>
                        </a:rPr>
                        <a:t>comme</a:t>
                      </a:r>
                      <a:r>
                        <a:rPr lang="en-US" sz="1050" b="0" i="0" u="none" strike="noStrike" dirty="0">
                          <a:effectLst/>
                          <a:latin typeface="Arial" panose="020B0604020202020204" pitchFamily="34" charset="0"/>
                        </a:rPr>
                        <a:t> "pas de source </a:t>
                      </a:r>
                      <a:r>
                        <a:rPr lang="en-US" sz="1050" b="0" i="0" u="none" strike="noStrike" dirty="0" err="1">
                          <a:effectLst/>
                          <a:latin typeface="Arial" panose="020B0604020202020204" pitchFamily="34" charset="0"/>
                        </a:rPr>
                        <a:t>d'eau</a:t>
                      </a:r>
                      <a:r>
                        <a:rPr lang="en-US" sz="1050" b="0" i="0" u="none" strike="noStrike" dirty="0">
                          <a:effectLst/>
                          <a:latin typeface="Arial" panose="020B0604020202020204" pitchFamily="34" charset="0"/>
                        </a:rPr>
                        <a:t>" dans le cadre du </a:t>
                      </a:r>
                      <a:r>
                        <a:rPr lang="en-US" sz="1050" b="0" i="0" u="none" strike="noStrike" dirty="0" err="1">
                          <a:effectLst/>
                          <a:latin typeface="Arial" panose="020B0604020202020204" pitchFamily="34" charset="0"/>
                        </a:rPr>
                        <a:t>suivi</a:t>
                      </a:r>
                      <a:r>
                        <a:rPr lang="en-US" sz="1050" b="0" i="0" u="none" strike="noStrike" dirty="0">
                          <a:effectLst/>
                          <a:latin typeface="Arial" panose="020B0604020202020204" pitchFamily="34" charset="0"/>
                        </a:rPr>
                        <a:t> global.</a:t>
                      </a:r>
                      <a:br>
                        <a:rPr lang="en-US" sz="1050" b="0" i="0" u="none" strike="noStrike" dirty="0">
                          <a:effectLst/>
                          <a:latin typeface="Arial" panose="020B0604020202020204" pitchFamily="34" charset="0"/>
                        </a:rPr>
                      </a:br>
                      <a:r>
                        <a:rPr lang="en-US" sz="1050" b="0" i="0" u="none" strike="noStrike" dirty="0">
                          <a:effectLst/>
                          <a:latin typeface="Arial" panose="020B0604020202020204" pitchFamily="34" charset="0"/>
                        </a:rPr>
                        <a:t/>
                      </a:r>
                      <a:br>
                        <a:rPr lang="en-US" sz="1050" b="0" i="0" u="none" strike="noStrike" dirty="0">
                          <a:effectLst/>
                          <a:latin typeface="Arial" panose="020B0604020202020204" pitchFamily="34" charset="0"/>
                        </a:rPr>
                      </a:br>
                      <a:r>
                        <a:rPr lang="en-US" sz="1050" b="0" i="0" u="none" strike="noStrike" dirty="0">
                          <a:effectLst/>
                          <a:latin typeface="Arial" panose="020B0604020202020204" pitchFamily="34" charset="0"/>
                        </a:rPr>
                        <a:t>*</a:t>
                      </a:r>
                      <a:r>
                        <a:rPr lang="en-US" sz="1050" b="0" i="0" u="none" strike="noStrike" dirty="0" err="1">
                          <a:effectLst/>
                          <a:latin typeface="Arial" panose="020B0604020202020204" pitchFamily="34" charset="0"/>
                        </a:rPr>
                        <a:t>Voir</a:t>
                      </a:r>
                      <a:r>
                        <a:rPr lang="en-US" sz="1050" b="0" i="0" u="none" strike="noStrike" dirty="0">
                          <a:effectLst/>
                          <a:latin typeface="Arial" panose="020B0604020202020204" pitchFamily="34" charset="0"/>
                        </a:rPr>
                        <a:t> </a:t>
                      </a:r>
                      <a:r>
                        <a:rPr lang="en-US" sz="1050" b="0" i="0" u="none" strike="noStrike" dirty="0" err="1">
                          <a:effectLst/>
                          <a:latin typeface="Arial" panose="020B0604020202020204" pitchFamily="34" charset="0"/>
                        </a:rPr>
                        <a:t>l'exemple</a:t>
                      </a:r>
                      <a:r>
                        <a:rPr lang="en-US" sz="1050" b="0" i="0" u="none" strike="noStrike" dirty="0">
                          <a:effectLst/>
                          <a:latin typeface="Arial" panose="020B0604020202020204" pitchFamily="34" charset="0"/>
                        </a:rPr>
                        <a:t> </a:t>
                      </a:r>
                      <a:r>
                        <a:rPr lang="en-US" sz="1050" b="0" i="0" u="none" strike="noStrike" dirty="0" err="1">
                          <a:effectLst/>
                          <a:latin typeface="Arial" panose="020B0604020202020204" pitchFamily="34" charset="0"/>
                        </a:rPr>
                        <a:t>suivant</a:t>
                      </a:r>
                      <a:r>
                        <a:rPr lang="en-US" sz="1050" b="0" i="0" u="none" strike="noStrike" dirty="0">
                          <a:effectLst/>
                          <a:latin typeface="Arial" panose="020B0604020202020204" pitchFamily="34" charset="0"/>
                        </a:rPr>
                        <a:t> sur </a:t>
                      </a:r>
                      <a:r>
                        <a:rPr lang="en-US" sz="1050" b="0" i="0" u="none" strike="noStrike" dirty="0" err="1">
                          <a:effectLst/>
                          <a:latin typeface="Arial" panose="020B0604020202020204" pitchFamily="34" charset="0"/>
                        </a:rPr>
                        <a:t>lequel</a:t>
                      </a:r>
                      <a:r>
                        <a:rPr lang="en-US" sz="1050" b="0" i="0" u="none" strike="noStrike" dirty="0">
                          <a:effectLst/>
                          <a:latin typeface="Arial" panose="020B0604020202020204" pitchFamily="34" charset="0"/>
                        </a:rPr>
                        <a:t> baser des photos </a:t>
                      </a:r>
                      <a:r>
                        <a:rPr lang="en-US" sz="1050" b="0" i="0" u="none" strike="noStrike" dirty="0" err="1">
                          <a:effectLst/>
                          <a:latin typeface="Arial" panose="020B0604020202020204" pitchFamily="34" charset="0"/>
                        </a:rPr>
                        <a:t>ou</a:t>
                      </a:r>
                      <a:r>
                        <a:rPr lang="en-US" sz="1050" b="0" i="0" u="none" strike="noStrike" dirty="0">
                          <a:effectLst/>
                          <a:latin typeface="Arial" panose="020B0604020202020204" pitchFamily="34" charset="0"/>
                        </a:rPr>
                        <a:t> des dessins </a:t>
                      </a:r>
                      <a:r>
                        <a:rPr lang="en-US" sz="1050" b="0" i="0" u="none" strike="noStrike" dirty="0" err="1">
                          <a:effectLst/>
                          <a:latin typeface="Arial" panose="020B0604020202020204" pitchFamily="34" charset="0"/>
                        </a:rPr>
                        <a:t>localisés</a:t>
                      </a:r>
                      <a:r>
                        <a:rPr lang="en-US" sz="1050" b="0" i="0" u="none" strike="noStrike" dirty="0">
                          <a:effectLst/>
                          <a:latin typeface="Arial" panose="020B0604020202020204" pitchFamily="34" charset="0"/>
                        </a:rPr>
                        <a:t> : Shaw, R. (2005) Preparation of pictorial illustrations on access to water supply and sanitation facilities for use in national household surveys. </a:t>
                      </a:r>
                      <a:r>
                        <a:rPr lang="en-US" sz="1050" b="0" i="0" u="none" strike="noStrike" dirty="0" err="1">
                          <a:effectLst/>
                          <a:latin typeface="Arial" panose="020B0604020202020204" pitchFamily="34" charset="0"/>
                        </a:rPr>
                        <a:t>Programme</a:t>
                      </a:r>
                      <a:r>
                        <a:rPr lang="en-US" sz="1050" b="0" i="0" u="none" strike="noStrike" dirty="0">
                          <a:effectLst/>
                          <a:latin typeface="Arial" panose="020B0604020202020204" pitchFamily="34" charset="0"/>
                        </a:rPr>
                        <a:t> </a:t>
                      </a:r>
                      <a:r>
                        <a:rPr lang="en-US" sz="1050" b="0" i="0" u="none" strike="noStrike" dirty="0" err="1">
                          <a:effectLst/>
                          <a:latin typeface="Arial" panose="020B0604020202020204" pitchFamily="34" charset="0"/>
                        </a:rPr>
                        <a:t>commun</a:t>
                      </a:r>
                      <a:r>
                        <a:rPr lang="en-US" sz="1050" b="0" i="0" u="none" strike="noStrike" dirty="0">
                          <a:effectLst/>
                          <a:latin typeface="Arial" panose="020B0604020202020204" pitchFamily="34" charset="0"/>
                        </a:rPr>
                        <a:t> OMS/UNICEF de surveillance.</a:t>
                      </a:r>
                      <a:br>
                        <a:rPr lang="en-US" sz="1050" b="0" i="0" u="none" strike="noStrike" dirty="0">
                          <a:effectLst/>
                          <a:latin typeface="Arial" panose="020B0604020202020204" pitchFamily="34" charset="0"/>
                        </a:rPr>
                      </a:br>
                      <a:r>
                        <a:rPr lang="en-US" sz="1050" b="0" i="0" u="none" strike="noStrike" dirty="0">
                          <a:effectLst/>
                          <a:latin typeface="Arial" panose="020B0604020202020204" pitchFamily="34" charset="0"/>
                        </a:rPr>
                        <a:t>**</a:t>
                      </a:r>
                      <a:r>
                        <a:rPr lang="en-US" sz="1050" b="0" i="0" u="none" strike="noStrike" dirty="0" err="1">
                          <a:effectLst/>
                          <a:latin typeface="Arial" panose="020B0604020202020204" pitchFamily="34" charset="0"/>
                        </a:rPr>
                        <a:t>Voir</a:t>
                      </a:r>
                      <a:r>
                        <a:rPr lang="en-US" sz="1050" b="0" i="0" u="none" strike="noStrike" dirty="0">
                          <a:effectLst/>
                          <a:latin typeface="Arial" panose="020B0604020202020204" pitchFamily="34" charset="0"/>
                        </a:rPr>
                        <a:t> washdata.org pour plus </a:t>
                      </a:r>
                      <a:r>
                        <a:rPr lang="en-US" sz="1050" b="0" i="0" u="none" strike="noStrike" dirty="0" err="1">
                          <a:effectLst/>
                          <a:latin typeface="Arial" panose="020B0604020202020204" pitchFamily="34" charset="0"/>
                        </a:rPr>
                        <a:t>d'informations</a:t>
                      </a:r>
                      <a:r>
                        <a:rPr lang="en-US" sz="1050" b="0" i="0" u="none" strike="noStrike" dirty="0">
                          <a:effectLst/>
                          <a:latin typeface="Arial" panose="020B0604020202020204" pitchFamily="34" charset="0"/>
                        </a:rPr>
                        <a:t> sur les </a:t>
                      </a:r>
                      <a:r>
                        <a:rPr lang="en-US" sz="1050" b="0" i="0" u="none" strike="noStrike" dirty="0" err="1">
                          <a:effectLst/>
                          <a:latin typeface="Arial" panose="020B0604020202020204" pitchFamily="34" charset="0"/>
                        </a:rPr>
                        <a:t>définitions</a:t>
                      </a:r>
                      <a:r>
                        <a:rPr lang="en-US" sz="1050" b="0" i="0" u="none" strike="noStrike" dirty="0">
                          <a:effectLst/>
                          <a:latin typeface="Arial" panose="020B0604020202020204" pitchFamily="34" charset="0"/>
                        </a:rPr>
                        <a:t> du JMP pour les installations "</a:t>
                      </a:r>
                      <a:r>
                        <a:rPr lang="en-US" sz="1050" b="0" i="0" u="none" strike="noStrike" dirty="0" err="1">
                          <a:effectLst/>
                          <a:latin typeface="Arial" panose="020B0604020202020204" pitchFamily="34" charset="0"/>
                        </a:rPr>
                        <a:t>améliorées</a:t>
                      </a:r>
                      <a:r>
                        <a:rPr lang="en-US" sz="1050" b="0" i="0" u="none" strike="noStrike" dirty="0">
                          <a:effectLst/>
                          <a:latin typeface="Arial" panose="020B0604020202020204" pitchFamily="34" charset="0"/>
                        </a:rPr>
                        <a:t>", </a:t>
                      </a:r>
                      <a:r>
                        <a:rPr lang="en-US" sz="1050" b="0" i="0" u="none" strike="noStrike" dirty="0" err="1">
                          <a:effectLst/>
                          <a:latin typeface="Arial" panose="020B0604020202020204" pitchFamily="34" charset="0"/>
                        </a:rPr>
                        <a:t>ainsi</a:t>
                      </a:r>
                      <a:r>
                        <a:rPr lang="en-US" sz="1050" b="0" i="0" u="none" strike="noStrike" dirty="0">
                          <a:effectLst/>
                          <a:latin typeface="Arial" panose="020B0604020202020204" pitchFamily="34" charset="0"/>
                        </a:rPr>
                        <a:t> que les </a:t>
                      </a:r>
                      <a:r>
                        <a:rPr lang="en-US" sz="1050" b="0" i="0" u="none" strike="noStrike" dirty="0" err="1">
                          <a:effectLst/>
                          <a:latin typeface="Arial" panose="020B0604020202020204" pitchFamily="34" charset="0"/>
                        </a:rPr>
                        <a:t>catégorisations</a:t>
                      </a:r>
                      <a:r>
                        <a:rPr lang="en-US" sz="1050" b="0" i="0" u="none" strike="noStrike" dirty="0">
                          <a:effectLst/>
                          <a:latin typeface="Arial" panose="020B0604020202020204" pitchFamily="34" charset="0"/>
                        </a:rPr>
                        <a:t> </a:t>
                      </a:r>
                      <a:r>
                        <a:rPr lang="en-US" sz="1050" b="0" i="0" u="none" strike="noStrike" dirty="0" err="1">
                          <a:effectLst/>
                          <a:latin typeface="Arial" panose="020B0604020202020204" pitchFamily="34" charset="0"/>
                        </a:rPr>
                        <a:t>actuelles</a:t>
                      </a:r>
                      <a:r>
                        <a:rPr lang="en-US" sz="1050" b="0" i="0" u="none" strike="noStrike" dirty="0">
                          <a:effectLst/>
                          <a:latin typeface="Arial" panose="020B0604020202020204" pitchFamily="34" charset="0"/>
                        </a:rPr>
                        <a:t>.</a:t>
                      </a:r>
                    </a:p>
                  </a:txBody>
                  <a:tcPr marL="5970" marR="5970" marT="59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E3FC"/>
                    </a:solidFill>
                  </a:tcPr>
                </a:tc>
                <a:extLst>
                  <a:ext uri="{0D108BD9-81ED-4DB2-BD59-A6C34878D82A}">
                    <a16:rowId xmlns:a16="http://schemas.microsoft.com/office/drawing/2014/main" xmlns="" val="2636696114"/>
                  </a:ext>
                </a:extLst>
              </a:tr>
              <a:tr h="358198">
                <a:tc>
                  <a:txBody>
                    <a:bodyPr/>
                    <a:lstStyle/>
                    <a:p>
                      <a:pPr algn="l" fontAlgn="t"/>
                      <a:r>
                        <a:rPr lang="en-US" sz="1050" b="0" i="0" u="none" strike="noStrike">
                          <a:effectLst/>
                          <a:latin typeface="Arial" panose="020B0604020202020204" pitchFamily="34" charset="0"/>
                        </a:rPr>
                        <a:t>W2.</a:t>
                      </a:r>
                    </a:p>
                  </a:txBody>
                  <a:tcPr marL="5970" marR="5970" marT="59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E3FC"/>
                    </a:solidFill>
                  </a:tcPr>
                </a:tc>
                <a:tc>
                  <a:txBody>
                    <a:bodyPr/>
                    <a:lstStyle/>
                    <a:p>
                      <a:pPr algn="l" fontAlgn="t"/>
                      <a:r>
                        <a:rPr lang="en-US" sz="1050" b="0" i="0" u="none" strike="noStrike">
                          <a:effectLst/>
                          <a:latin typeface="Arial" panose="020B0604020202020204" pitchFamily="34" charset="0"/>
                        </a:rPr>
                        <a:t>L'école dispose-t-elle actuellement d'eau potable provenant de la source principale ?</a:t>
                      </a:r>
                    </a:p>
                  </a:txBody>
                  <a:tcPr marL="5970" marR="5970" marT="59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E3FC"/>
                    </a:solidFill>
                  </a:tcPr>
                </a:tc>
                <a:tc>
                  <a:txBody>
                    <a:bodyPr/>
                    <a:lstStyle/>
                    <a:p>
                      <a:pPr algn="l" fontAlgn="t"/>
                      <a:r>
                        <a:rPr lang="en-US" sz="1050" b="0" i="0" u="none" strike="noStrike" dirty="0">
                          <a:effectLst/>
                          <a:latin typeface="Arial" panose="020B0604020202020204" pitchFamily="34" charset="0"/>
                        </a:rPr>
                        <a:t>Oui</a:t>
                      </a:r>
                      <a:br>
                        <a:rPr lang="en-US" sz="1050" b="0" i="0" u="none" strike="noStrike" dirty="0">
                          <a:effectLst/>
                          <a:latin typeface="Arial" panose="020B0604020202020204" pitchFamily="34" charset="0"/>
                        </a:rPr>
                      </a:br>
                      <a:r>
                        <a:rPr lang="en-US" sz="1050" b="0" i="0" u="none" strike="noStrike" dirty="0">
                          <a:effectLst/>
                          <a:latin typeface="Arial" panose="020B0604020202020204" pitchFamily="34" charset="0"/>
                        </a:rPr>
                        <a:t>Non</a:t>
                      </a:r>
                    </a:p>
                  </a:txBody>
                  <a:tcPr marL="5970" marR="5970" marT="59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E3FC"/>
                    </a:solidFill>
                  </a:tcPr>
                </a:tc>
                <a:tc>
                  <a:txBody>
                    <a:bodyPr/>
                    <a:lstStyle/>
                    <a:p>
                      <a:pPr algn="l" fontAlgn="t"/>
                      <a:r>
                        <a:rPr lang="en-US" sz="1050" b="0" i="0" u="none" strike="noStrike" dirty="0">
                          <a:effectLst/>
                          <a:latin typeface="Arial" panose="020B0604020202020204" pitchFamily="34" charset="0"/>
                        </a:rPr>
                        <a:t>Note : Pour être considérée comme disponible, l'eau doit être disponible dans l'école au moment de l'enquête ou du questionnaire, soit à partir de la source principale directement, soit à partir d'eau stockée provenant de la source principale.</a:t>
                      </a:r>
                    </a:p>
                  </a:txBody>
                  <a:tcPr marL="5970" marR="5970" marT="59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E3FC"/>
                    </a:solidFill>
                  </a:tcPr>
                </a:tc>
                <a:extLst>
                  <a:ext uri="{0D108BD9-81ED-4DB2-BD59-A6C34878D82A}">
                    <a16:rowId xmlns:a16="http://schemas.microsoft.com/office/drawing/2014/main" xmlns="" val="397418012"/>
                  </a:ext>
                </a:extLst>
              </a:tr>
            </a:tbl>
          </a:graphicData>
        </a:graphic>
      </p:graphicFrame>
    </p:spTree>
    <p:extLst>
      <p:ext uri="{BB962C8B-B14F-4D97-AF65-F5344CB8AC3E}">
        <p14:creationId xmlns:p14="http://schemas.microsoft.com/office/powerpoint/2010/main" val="2883793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0E8C5826-9A58-4719-A48E-2F29C5425A96}"/>
              </a:ext>
            </a:extLst>
          </p:cNvPr>
          <p:cNvPicPr>
            <a:picLocks noGrp="1" noChangeAspect="1"/>
          </p:cNvPicPr>
          <p:nvPr>
            <p:ph idx="1"/>
          </p:nvPr>
        </p:nvPicPr>
        <p:blipFill>
          <a:blip r:embed="rId2"/>
          <a:stretch>
            <a:fillRect/>
          </a:stretch>
        </p:blipFill>
        <p:spPr>
          <a:xfrm>
            <a:off x="724786" y="922875"/>
            <a:ext cx="10742427" cy="5798601"/>
          </a:xfrm>
          <a:prstGeom prst="rect">
            <a:avLst/>
          </a:prstGeom>
        </p:spPr>
      </p:pic>
      <p:sp>
        <p:nvSpPr>
          <p:cNvPr id="4" name="Slide Number Placeholder 3">
            <a:extLst>
              <a:ext uri="{FF2B5EF4-FFF2-40B4-BE49-F238E27FC236}">
                <a16:creationId xmlns:a16="http://schemas.microsoft.com/office/drawing/2014/main" xmlns="" id="{31922ED3-840F-46D7-B703-CDDEECFE9D8B}"/>
              </a:ext>
            </a:extLst>
          </p:cNvPr>
          <p:cNvSpPr>
            <a:spLocks noGrp="1"/>
          </p:cNvSpPr>
          <p:nvPr>
            <p:ph type="sldNum" sz="quarter" idx="12"/>
          </p:nvPr>
        </p:nvSpPr>
        <p:spPr/>
        <p:txBody>
          <a:bodyPr/>
          <a:lstStyle/>
          <a:p>
            <a:fld id="{89814231-C564-459E-A527-55508A559AB2}" type="slidenum">
              <a:rPr lang="en-US" smtClean="0">
                <a:solidFill>
                  <a:prstClr val="white"/>
                </a:solidFill>
              </a:rPr>
              <a:t>19</a:t>
            </a:fld>
            <a:endParaRPr lang="en-US">
              <a:solidFill>
                <a:prstClr val="white"/>
              </a:solidFill>
            </a:endParaRPr>
          </a:p>
        </p:txBody>
      </p:sp>
      <p:sp>
        <p:nvSpPr>
          <p:cNvPr id="8" name="Title 1">
            <a:extLst>
              <a:ext uri="{FF2B5EF4-FFF2-40B4-BE49-F238E27FC236}">
                <a16:creationId xmlns:a16="http://schemas.microsoft.com/office/drawing/2014/main" xmlns="" id="{908C4C3C-21F8-4792-B5BB-C40660BC24C4}"/>
              </a:ext>
            </a:extLst>
          </p:cNvPr>
          <p:cNvSpPr>
            <a:spLocks noGrp="1"/>
          </p:cNvSpPr>
          <p:nvPr>
            <p:ph type="title"/>
          </p:nvPr>
        </p:nvSpPr>
        <p:spPr>
          <a:xfrm>
            <a:off x="330200" y="274638"/>
            <a:ext cx="11531600" cy="504295"/>
          </a:xfrm>
        </p:spPr>
        <p:txBody>
          <a:bodyPr/>
          <a:lstStyle/>
          <a:p>
            <a:r>
              <a:rPr lang="en-US" sz="2400" dirty="0"/>
              <a:t>Les trois derniers onglets peuvent être modifiés selon les besoins, sauvegardés dans un fichier Excel séparé et téléchargés dans la </a:t>
            </a:r>
            <a:r>
              <a:rPr lang="en-US" sz="2400" dirty="0" err="1"/>
              <a:t>KoBo </a:t>
            </a:r>
            <a:r>
              <a:rPr lang="en-US" sz="2400" dirty="0"/>
              <a:t>Toolbox (https://xlsform.org/en/). </a:t>
            </a:r>
          </a:p>
        </p:txBody>
      </p:sp>
      <p:sp>
        <p:nvSpPr>
          <p:cNvPr id="9" name="Oval 8">
            <a:extLst>
              <a:ext uri="{FF2B5EF4-FFF2-40B4-BE49-F238E27FC236}">
                <a16:creationId xmlns:a16="http://schemas.microsoft.com/office/drawing/2014/main" xmlns="" id="{7E762486-4D6F-46F3-B2B7-39DFE85AE15B}"/>
              </a:ext>
            </a:extLst>
          </p:cNvPr>
          <p:cNvSpPr/>
          <p:nvPr/>
        </p:nvSpPr>
        <p:spPr>
          <a:xfrm>
            <a:off x="7432158" y="6124353"/>
            <a:ext cx="2094614" cy="597123"/>
          </a:xfrm>
          <a:prstGeom prst="ellipse">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9221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D0CBD204-ADB4-47B8-B23A-B70D71078759}"/>
              </a:ext>
            </a:extLst>
          </p:cNvPr>
          <p:cNvSpPr/>
          <p:nvPr/>
        </p:nvSpPr>
        <p:spPr>
          <a:xfrm>
            <a:off x="486543" y="594267"/>
            <a:ext cx="11218913" cy="5463034"/>
          </a:xfrm>
          <a:prstGeom prst="rect">
            <a:avLst/>
          </a:prstGeom>
          <a:solidFill>
            <a:schemeClr val="bg1"/>
          </a:solidFill>
        </p:spPr>
        <p:txBody>
          <a:bodyPr wrap="square">
            <a:spAutoFit/>
          </a:bodyPr>
          <a:lstStyle/>
          <a:p>
            <a:r>
              <a:rPr lang="en-US" sz="3000" b="1" dirty="0"/>
              <a:t>Comment surveiller les services WASH de base et inclusifs dans les écoles ?</a:t>
            </a:r>
          </a:p>
          <a:p>
            <a:r>
              <a:rPr lang="en-US" sz="1600" dirty="0">
                <a:solidFill>
                  <a:srgbClr val="233238"/>
                </a:solidFill>
              </a:rPr>
              <a:t>1</a:t>
            </a:r>
            <a:r>
              <a:rPr lang="en-US" sz="1600" baseline="30000" dirty="0">
                <a:solidFill>
                  <a:srgbClr val="233238"/>
                </a:solidFill>
              </a:rPr>
              <a:t>st</a:t>
            </a:r>
            <a:r>
              <a:rPr lang="en-US" sz="1600" dirty="0">
                <a:solidFill>
                  <a:srgbClr val="233238"/>
                </a:solidFill>
              </a:rPr>
              <a:t> WinS ILE Afrique, 2023</a:t>
            </a:r>
          </a:p>
          <a:p>
            <a:pPr>
              <a:spcAft>
                <a:spcPts val="1200"/>
              </a:spcAft>
            </a:pPr>
            <a:endParaRPr lang="en-US" sz="1600" dirty="0">
              <a:solidFill>
                <a:srgbClr val="12456F"/>
              </a:solidFill>
            </a:endParaRPr>
          </a:p>
          <a:p>
            <a:pPr>
              <a:spcAft>
                <a:spcPts val="1200"/>
              </a:spcAft>
            </a:pPr>
            <a:endParaRPr lang="en-US" sz="1600" dirty="0">
              <a:solidFill>
                <a:srgbClr val="12456F"/>
              </a:solidFill>
            </a:endParaRPr>
          </a:p>
          <a:p>
            <a:pPr>
              <a:spcAft>
                <a:spcPts val="600"/>
              </a:spcAft>
            </a:pPr>
            <a:endParaRPr lang="en-US" sz="1600" dirty="0">
              <a:solidFill>
                <a:srgbClr val="12456F"/>
              </a:solidFill>
            </a:endParaRPr>
          </a:p>
          <a:p>
            <a:pPr>
              <a:spcAft>
                <a:spcPts val="1200"/>
              </a:spcAft>
            </a:pPr>
            <a:r>
              <a:rPr lang="en-US" sz="2000" b="1" dirty="0">
                <a:solidFill>
                  <a:srgbClr val="233238"/>
                </a:solidFill>
              </a:rPr>
              <a:t>10:30 </a:t>
            </a:r>
            <a:r>
              <a:rPr lang="en-US" sz="2000" dirty="0">
                <a:solidFill>
                  <a:srgbClr val="233238"/>
                </a:solidFill>
              </a:rPr>
              <a:t>Remarques préliminaires</a:t>
            </a:r>
          </a:p>
          <a:p>
            <a:pPr>
              <a:spcAft>
                <a:spcPts val="1200"/>
              </a:spcAft>
            </a:pPr>
            <a:r>
              <a:rPr lang="en-US" sz="2000" b="1" dirty="0">
                <a:solidFill>
                  <a:srgbClr val="233238"/>
                </a:solidFill>
              </a:rPr>
              <a:t>10:35 Orientations mondiales pour le suivi de WinS </a:t>
            </a:r>
            <a:r>
              <a:rPr lang="en-US" sz="2000" dirty="0">
                <a:solidFill>
                  <a:srgbClr val="233238"/>
                </a:solidFill>
              </a:rPr>
              <a:t>- Christie Chatterley, OMS/UNICEF JMP</a:t>
            </a:r>
          </a:p>
          <a:p>
            <a:pPr>
              <a:spcAft>
                <a:spcPts val="1200"/>
              </a:spcAft>
            </a:pPr>
            <a:r>
              <a:rPr lang="en-US" sz="2000" dirty="0">
                <a:solidFill>
                  <a:srgbClr val="233238"/>
                </a:solidFill>
              </a:rPr>
              <a:t>10:50 Q&amp;R</a:t>
            </a:r>
          </a:p>
          <a:p>
            <a:pPr marL="914400" indent="-914400">
              <a:spcAft>
                <a:spcPts val="1200"/>
              </a:spcAft>
            </a:pPr>
            <a:r>
              <a:rPr lang="en-US" sz="2000" b="1" dirty="0"/>
              <a:t>11:00 L'exemple de la Tanzanie </a:t>
            </a:r>
            <a:r>
              <a:rPr lang="en-US" sz="2000" dirty="0"/>
              <a:t>- Justin , </a:t>
            </a:r>
            <a:r>
              <a:rPr lang="en-US" sz="2000" dirty="0" err="1"/>
              <a:t>MoE</a:t>
            </a:r>
            <a:endParaRPr lang="en-US" sz="2000" dirty="0"/>
          </a:p>
          <a:p>
            <a:pPr marL="914400" indent="-914400">
              <a:spcAft>
                <a:spcPts val="1200"/>
              </a:spcAft>
            </a:pPr>
            <a:r>
              <a:rPr lang="en-US" sz="2000" b="1" dirty="0"/>
              <a:t>11:10 L'exemple des Philippines </a:t>
            </a:r>
            <a:r>
              <a:rPr lang="en-US" sz="2000" dirty="0"/>
              <a:t>- Ubo Pakes &amp; Marvin Marquez, GIZ</a:t>
            </a:r>
          </a:p>
          <a:p>
            <a:pPr>
              <a:spcAft>
                <a:spcPts val="1200"/>
              </a:spcAft>
            </a:pPr>
            <a:r>
              <a:rPr lang="en-US" sz="2000" b="1" dirty="0">
                <a:solidFill>
                  <a:srgbClr val="233238"/>
                </a:solidFill>
              </a:rPr>
              <a:t>11:20 L'exemple de la Zambie </a:t>
            </a:r>
            <a:r>
              <a:rPr lang="en-US" sz="2000" dirty="0">
                <a:solidFill>
                  <a:srgbClr val="233238"/>
                </a:solidFill>
              </a:rPr>
              <a:t>- Dir. </a:t>
            </a:r>
            <a:r>
              <a:rPr lang="en-US" sz="2000" dirty="0" err="1">
                <a:solidFill>
                  <a:srgbClr val="233238"/>
                </a:solidFill>
              </a:rPr>
              <a:t>Malalu Mulundika</a:t>
            </a:r>
            <a:r>
              <a:rPr lang="en-US" sz="2000" dirty="0">
                <a:solidFill>
                  <a:srgbClr val="233238"/>
                </a:solidFill>
              </a:rPr>
              <a:t>, </a:t>
            </a:r>
            <a:r>
              <a:rPr lang="en-US" sz="2000" dirty="0" err="1">
                <a:solidFill>
                  <a:srgbClr val="233238"/>
                </a:solidFill>
              </a:rPr>
              <a:t>Ministère de l'environnement</a:t>
            </a:r>
            <a:r>
              <a:rPr lang="en-US" sz="2000" dirty="0">
                <a:solidFill>
                  <a:srgbClr val="233238"/>
                </a:solidFill>
              </a:rPr>
              <a:t>, Zambie</a:t>
            </a:r>
          </a:p>
          <a:p>
            <a:pPr marL="914400" indent="-914400">
              <a:spcAft>
                <a:spcPts val="1200"/>
              </a:spcAft>
            </a:pPr>
            <a:r>
              <a:rPr lang="en-US" sz="2000" dirty="0">
                <a:solidFill>
                  <a:srgbClr val="233238"/>
                </a:solidFill>
              </a:rPr>
              <a:t>11:30 Débat avec questions et réponses</a:t>
            </a:r>
          </a:p>
          <a:p>
            <a:pPr>
              <a:spcAft>
                <a:spcPts val="1200"/>
              </a:spcAft>
            </a:pPr>
            <a:r>
              <a:rPr lang="en-US" sz="2000" b="1" dirty="0"/>
              <a:t>11:55 Session d'écoute sur la voie à suivre et les besoins de soutien </a:t>
            </a:r>
            <a:r>
              <a:rPr lang="en-US" sz="2000" dirty="0"/>
              <a:t>- travail de groupe et retour d'expérience</a:t>
            </a:r>
            <a:endParaRPr lang="en-US" sz="2000" dirty="0">
              <a:highlight>
                <a:srgbClr val="FFFF00"/>
              </a:highlight>
            </a:endParaRPr>
          </a:p>
        </p:txBody>
      </p:sp>
      <p:sp>
        <p:nvSpPr>
          <p:cNvPr id="10" name="TextBox 9">
            <a:extLst>
              <a:ext uri="{FF2B5EF4-FFF2-40B4-BE49-F238E27FC236}">
                <a16:creationId xmlns:a16="http://schemas.microsoft.com/office/drawing/2014/main" xmlns="" id="{EA1E7FB8-E96A-4951-8BE1-A362B59A9A9A}"/>
              </a:ext>
            </a:extLst>
          </p:cNvPr>
          <p:cNvSpPr txBox="1"/>
          <p:nvPr/>
        </p:nvSpPr>
        <p:spPr>
          <a:xfrm>
            <a:off x="486543" y="1800992"/>
            <a:ext cx="2222150" cy="369332"/>
          </a:xfrm>
          <a:prstGeom prst="rect">
            <a:avLst/>
          </a:prstGeom>
          <a:solidFill>
            <a:srgbClr val="104172"/>
          </a:solidFill>
        </p:spPr>
        <p:txBody>
          <a:bodyPr wrap="square" rtlCol="0">
            <a:spAutoFit/>
          </a:bodyPr>
          <a:lstStyle/>
          <a:p>
            <a:r>
              <a:rPr lang="en-US" b="1" dirty="0">
                <a:solidFill>
                  <a:schemeClr val="bg1"/>
                </a:solidFill>
              </a:rPr>
              <a:t>Mardi 14 mars </a:t>
            </a:r>
            <a:endParaRPr lang="en-US" i="1" dirty="0">
              <a:solidFill>
                <a:schemeClr val="bg1"/>
              </a:solidFill>
            </a:endParaRPr>
          </a:p>
        </p:txBody>
      </p:sp>
      <p:cxnSp>
        <p:nvCxnSpPr>
          <p:cNvPr id="11" name="Straight Connector 10">
            <a:extLst>
              <a:ext uri="{FF2B5EF4-FFF2-40B4-BE49-F238E27FC236}">
                <a16:creationId xmlns:a16="http://schemas.microsoft.com/office/drawing/2014/main" xmlns="" id="{B5DF913D-6AD4-44A5-AE34-9F8FA6CA4511}"/>
              </a:ext>
            </a:extLst>
          </p:cNvPr>
          <p:cNvCxnSpPr>
            <a:cxnSpLocks/>
          </p:cNvCxnSpPr>
          <p:nvPr/>
        </p:nvCxnSpPr>
        <p:spPr>
          <a:xfrm>
            <a:off x="486543" y="2170324"/>
            <a:ext cx="10058400" cy="0"/>
          </a:xfrm>
          <a:prstGeom prst="line">
            <a:avLst/>
          </a:prstGeom>
          <a:ln>
            <a:solidFill>
              <a:srgbClr val="104172"/>
            </a:solidFill>
          </a:ln>
        </p:spPr>
        <p:style>
          <a:lnRef idx="1">
            <a:schemeClr val="accent1"/>
          </a:lnRef>
          <a:fillRef idx="0">
            <a:schemeClr val="accent1"/>
          </a:fillRef>
          <a:effectRef idx="0">
            <a:schemeClr val="accent1"/>
          </a:effectRef>
          <a:fontRef idx="minor">
            <a:schemeClr val="tx1"/>
          </a:fontRef>
        </p:style>
      </p:cxnSp>
      <p:pic>
        <p:nvPicPr>
          <p:cNvPr id="14" name="Content Placeholder 21">
            <a:extLst>
              <a:ext uri="{FF2B5EF4-FFF2-40B4-BE49-F238E27FC236}">
                <a16:creationId xmlns:a16="http://schemas.microsoft.com/office/drawing/2014/main" xmlns="" id="{186468A0-0CBD-42AC-95ED-0CF34F9E61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8668" y="297529"/>
            <a:ext cx="1155268" cy="1173854"/>
          </a:xfrm>
          <a:prstGeom prst="rect">
            <a:avLst/>
          </a:prstGeom>
        </p:spPr>
      </p:pic>
    </p:spTree>
    <p:extLst>
      <p:ext uri="{BB962C8B-B14F-4D97-AF65-F5344CB8AC3E}">
        <p14:creationId xmlns:p14="http://schemas.microsoft.com/office/powerpoint/2010/main" val="2463463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1866" y="147741"/>
            <a:ext cx="744640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30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mj-lt"/>
                <a:ea typeface="+mn-ea"/>
                <a:cs typeface="Calibri Light" panose="020F0302020204030204" pitchFamily="34" charset="0"/>
              </a:rPr>
              <a:t>Ressources pour la collecte de données</a:t>
            </a:r>
          </a:p>
        </p:txBody>
      </p:sp>
      <p:sp>
        <p:nvSpPr>
          <p:cNvPr id="8" name="Slide Number Placeholder 3">
            <a:extLst>
              <a:ext uri="{FF2B5EF4-FFF2-40B4-BE49-F238E27FC236}">
                <a16:creationId xmlns:a16="http://schemas.microsoft.com/office/drawing/2014/main" xmlns="" id="{3A061A79-DB54-4FEB-9913-B1E9F531496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3939FE-7BC6-42BD-B27E-1F76D60FE7C3}" type="slidenum">
              <a:rPr kumimoji="0" lang="en-GB" sz="1200" b="0" i="0" u="none" strike="noStrike" kern="1200" cap="none" spc="0" normalizeH="0" baseline="0" noProof="0" smtClean="0">
                <a:ln>
                  <a:noFill/>
                </a:ln>
                <a:solidFill>
                  <a:prstClr val="white"/>
                </a:solidFill>
                <a:effectLst/>
                <a:uLnTx/>
                <a:uFillTx/>
                <a:latin typeface="Calibri"/>
                <a:ea typeface="+mn-ea"/>
                <a:cs typeface="+mn-cs"/>
              </a:rPr>
              <a:t>20</a:t>
            </a:fld>
            <a:endParaRPr kumimoji="0" lang="en-GB" sz="12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xmlns="" id="{AF4D715A-460F-47B5-A6F2-8656650E1A48}"/>
              </a:ext>
            </a:extLst>
          </p:cNvPr>
          <p:cNvPicPr>
            <a:picLocks noChangeAspect="1"/>
          </p:cNvPicPr>
          <p:nvPr/>
        </p:nvPicPr>
        <p:blipFill>
          <a:blip r:embed="rId3"/>
          <a:stretch>
            <a:fillRect/>
          </a:stretch>
        </p:blipFill>
        <p:spPr>
          <a:xfrm>
            <a:off x="604554" y="1387585"/>
            <a:ext cx="2483154" cy="3537571"/>
          </a:xfrm>
          <a:prstGeom prst="rect">
            <a:avLst/>
          </a:prstGeom>
        </p:spPr>
      </p:pic>
      <p:sp>
        <p:nvSpPr>
          <p:cNvPr id="5" name="Rectangle 4">
            <a:extLst>
              <a:ext uri="{FF2B5EF4-FFF2-40B4-BE49-F238E27FC236}">
                <a16:creationId xmlns:a16="http://schemas.microsoft.com/office/drawing/2014/main" xmlns="" id="{0C398EB4-E5C1-4113-B2B0-1EF96C9FC00C}"/>
              </a:ext>
            </a:extLst>
          </p:cNvPr>
          <p:cNvSpPr/>
          <p:nvPr/>
        </p:nvSpPr>
        <p:spPr>
          <a:xfrm>
            <a:off x="513652" y="4909237"/>
            <a:ext cx="2574055"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4"/>
              </a:rPr>
              <a:t>https://washdata.org/sites/default/files/documents/reports/2018-08/SDGs-monitoring-wash-in-schools-2018-August-web2.pdf </a:t>
            </a:r>
          </a:p>
        </p:txBody>
      </p:sp>
      <p:pic>
        <p:nvPicPr>
          <p:cNvPr id="14" name="Content Placeholder 4">
            <a:extLst>
              <a:ext uri="{FF2B5EF4-FFF2-40B4-BE49-F238E27FC236}">
                <a16:creationId xmlns:a16="http://schemas.microsoft.com/office/drawing/2014/main" xmlns="" id="{2981D929-B4A5-4FEE-85A6-DF511932DB64}"/>
              </a:ext>
            </a:extLst>
          </p:cNvPr>
          <p:cNvPicPr>
            <a:picLocks noGrp="1" noChangeAspect="1"/>
          </p:cNvPicPr>
          <p:nvPr>
            <p:ph idx="1"/>
          </p:nvPr>
        </p:nvPicPr>
        <p:blipFill>
          <a:blip r:embed="rId5"/>
          <a:stretch>
            <a:fillRect/>
          </a:stretch>
        </p:blipFill>
        <p:spPr>
          <a:xfrm>
            <a:off x="3838342" y="1387585"/>
            <a:ext cx="5935565" cy="3537570"/>
          </a:xfrm>
          <a:prstGeom prst="rect">
            <a:avLst/>
          </a:prstGeom>
        </p:spPr>
      </p:pic>
      <p:sp>
        <p:nvSpPr>
          <p:cNvPr id="15" name="Rectangle 14">
            <a:extLst>
              <a:ext uri="{FF2B5EF4-FFF2-40B4-BE49-F238E27FC236}">
                <a16:creationId xmlns:a16="http://schemas.microsoft.com/office/drawing/2014/main" xmlns="" id="{71C5FF84-CEB2-479D-A868-A48E4F3767F6}"/>
              </a:ext>
            </a:extLst>
          </p:cNvPr>
          <p:cNvSpPr/>
          <p:nvPr/>
        </p:nvSpPr>
        <p:spPr>
          <a:xfrm>
            <a:off x="3765191" y="4925155"/>
            <a:ext cx="2915594" cy="461665"/>
          </a:xfrm>
          <a:prstGeom prst="rect">
            <a:avLst/>
          </a:prstGeom>
        </p:spPr>
        <p:txBody>
          <a:bodyPr wrap="square">
            <a:spAutoFit/>
          </a:bodyPr>
          <a:lstStyle/>
          <a:p>
            <a:r>
              <a:rPr lang="en-US" sz="1200" dirty="0">
                <a:hlinkClick r:id="rId6"/>
              </a:rPr>
              <a:t>https://washdata.org/monitoring/wash-schools/excel</a:t>
            </a:r>
            <a:endParaRPr lang="en-US" sz="1200" dirty="0"/>
          </a:p>
        </p:txBody>
      </p:sp>
      <p:sp>
        <p:nvSpPr>
          <p:cNvPr id="17" name="TextBox 16">
            <a:extLst>
              <a:ext uri="{FF2B5EF4-FFF2-40B4-BE49-F238E27FC236}">
                <a16:creationId xmlns:a16="http://schemas.microsoft.com/office/drawing/2014/main" xmlns="" id="{26FFAB7B-78AD-42B2-BA08-953DC43FD616}"/>
              </a:ext>
            </a:extLst>
          </p:cNvPr>
          <p:cNvSpPr txBox="1"/>
          <p:nvPr/>
        </p:nvSpPr>
        <p:spPr>
          <a:xfrm>
            <a:off x="7855743" y="360554"/>
            <a:ext cx="2336505" cy="646331"/>
          </a:xfrm>
          <a:prstGeom prst="rect">
            <a:avLst/>
          </a:prstGeom>
          <a:noFill/>
        </p:spPr>
        <p:txBody>
          <a:bodyPr wrap="square" rtlCol="0">
            <a:spAutoFit/>
          </a:bodyPr>
          <a:lstStyle/>
          <a:p>
            <a:r>
              <a:rPr lang="en-US" b="1" dirty="0">
                <a:solidFill>
                  <a:srgbClr val="FF0066"/>
                </a:solidFill>
                <a:latin typeface="+mj-lt"/>
              </a:rPr>
              <a:t>Les ressources peuvent également être téléchargées ici :</a:t>
            </a:r>
          </a:p>
        </p:txBody>
      </p:sp>
      <p:grpSp>
        <p:nvGrpSpPr>
          <p:cNvPr id="2" name="Group 1">
            <a:extLst>
              <a:ext uri="{FF2B5EF4-FFF2-40B4-BE49-F238E27FC236}">
                <a16:creationId xmlns:a16="http://schemas.microsoft.com/office/drawing/2014/main" xmlns="" id="{242E8D12-831F-4EF2-B8D5-4523C389DA38}"/>
              </a:ext>
            </a:extLst>
          </p:cNvPr>
          <p:cNvGrpSpPr/>
          <p:nvPr/>
        </p:nvGrpSpPr>
        <p:grpSpPr>
          <a:xfrm>
            <a:off x="10227199" y="298999"/>
            <a:ext cx="1626300" cy="1626300"/>
            <a:chOff x="10227199" y="298999"/>
            <a:chExt cx="1626300" cy="1626300"/>
          </a:xfrm>
        </p:grpSpPr>
        <p:pic>
          <p:nvPicPr>
            <p:cNvPr id="16" name="Picture 15">
              <a:extLst>
                <a:ext uri="{FF2B5EF4-FFF2-40B4-BE49-F238E27FC236}">
                  <a16:creationId xmlns:a16="http://schemas.microsoft.com/office/drawing/2014/main" xmlns="" id="{D37AE9BB-5D05-49CD-81D6-1A483286789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27199" y="298999"/>
              <a:ext cx="1626300" cy="1626300"/>
            </a:xfrm>
            <a:prstGeom prst="rect">
              <a:avLst/>
            </a:prstGeom>
          </p:spPr>
        </p:pic>
        <p:sp>
          <p:nvSpPr>
            <p:cNvPr id="24" name="Rectangle 23">
              <a:extLst>
                <a:ext uri="{FF2B5EF4-FFF2-40B4-BE49-F238E27FC236}">
                  <a16:creationId xmlns:a16="http://schemas.microsoft.com/office/drawing/2014/main" xmlns="" id="{A1CA48D7-0901-4D25-85A6-93175D0AF20F}"/>
                </a:ext>
              </a:extLst>
            </p:cNvPr>
            <p:cNvSpPr/>
            <p:nvPr/>
          </p:nvSpPr>
          <p:spPr>
            <a:xfrm>
              <a:off x="10750550" y="1139087"/>
              <a:ext cx="590550" cy="1309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1241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521" y="386059"/>
            <a:ext cx="11032957" cy="1143000"/>
          </a:xfrm>
        </p:spPr>
        <p:txBody>
          <a:bodyPr/>
          <a:lstStyle/>
          <a:p>
            <a:r>
              <a:rPr lang="en-GB" dirty="0"/>
              <a:t>Recommandations et ressources mondiales pour...</a:t>
            </a:r>
          </a:p>
        </p:txBody>
      </p:sp>
      <p:sp>
        <p:nvSpPr>
          <p:cNvPr id="5" name="Content Placeholder 4">
            <a:extLst>
              <a:ext uri="{FF2B5EF4-FFF2-40B4-BE49-F238E27FC236}">
                <a16:creationId xmlns:a16="http://schemas.microsoft.com/office/drawing/2014/main" xmlns="" id="{D064CBBC-DCCC-497E-A3DB-8C09C59D412A}"/>
              </a:ext>
            </a:extLst>
          </p:cNvPr>
          <p:cNvSpPr>
            <a:spLocks noGrp="1"/>
          </p:cNvSpPr>
          <p:nvPr>
            <p:ph idx="1"/>
          </p:nvPr>
        </p:nvSpPr>
        <p:spPr>
          <a:xfrm>
            <a:off x="579521" y="1816768"/>
            <a:ext cx="11375918" cy="3742865"/>
          </a:xfrm>
        </p:spPr>
        <p:txBody>
          <a:bodyPr/>
          <a:lstStyle/>
          <a:p>
            <a:pPr marL="514350" indent="-514350">
              <a:spcAft>
                <a:spcPts val="3600"/>
              </a:spcAft>
              <a:buFont typeface="+mj-lt"/>
              <a:buAutoNum type="arabicPeriod"/>
            </a:pPr>
            <a:r>
              <a:rPr lang="en-US" sz="3600" dirty="0">
                <a:solidFill>
                  <a:schemeClr val="bg1">
                    <a:lumMod val="65000"/>
                  </a:schemeClr>
                </a:solidFill>
                <a:latin typeface="+mj-lt"/>
              </a:rPr>
              <a:t> Collecte de données</a:t>
            </a:r>
          </a:p>
          <a:p>
            <a:pPr marL="514350" indent="-514350">
              <a:spcAft>
                <a:spcPts val="3600"/>
              </a:spcAft>
              <a:buFont typeface="+mj-lt"/>
              <a:buAutoNum type="arabicPeriod"/>
            </a:pPr>
            <a:r>
              <a:rPr lang="en-US" sz="3600" b="1" dirty="0">
                <a:latin typeface="+mj-lt"/>
              </a:rPr>
              <a:t> Analyse des données et rapports</a:t>
            </a:r>
          </a:p>
        </p:txBody>
      </p:sp>
    </p:spTree>
    <p:extLst>
      <p:ext uri="{BB962C8B-B14F-4D97-AF65-F5344CB8AC3E}">
        <p14:creationId xmlns:p14="http://schemas.microsoft.com/office/powerpoint/2010/main" val="2873581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FDF9A9-4040-4CB1-9AD4-3F05F15E4A94}"/>
              </a:ext>
            </a:extLst>
          </p:cNvPr>
          <p:cNvSpPr>
            <a:spLocks noGrp="1"/>
          </p:cNvSpPr>
          <p:nvPr>
            <p:ph type="title"/>
          </p:nvPr>
        </p:nvSpPr>
        <p:spPr>
          <a:xfrm>
            <a:off x="609600" y="274638"/>
            <a:ext cx="10972800" cy="627730"/>
          </a:xfrm>
        </p:spPr>
        <p:txBody>
          <a:bodyPr/>
          <a:lstStyle/>
          <a:p>
            <a:r>
              <a:rPr lang="en-US" sz="3200" dirty="0"/>
              <a:t>Outil basé sur Excel pour soutenir la surveillance de WinS - </a:t>
            </a:r>
            <a:r>
              <a:rPr lang="en-US" sz="3200" dirty="0">
                <a:solidFill>
                  <a:srgbClr val="FF0066"/>
                </a:solidFill>
              </a:rPr>
              <a:t>analyse des données</a:t>
            </a:r>
          </a:p>
        </p:txBody>
      </p:sp>
      <p:sp>
        <p:nvSpPr>
          <p:cNvPr id="4" name="Slide Number Placeholder 3">
            <a:extLst>
              <a:ext uri="{FF2B5EF4-FFF2-40B4-BE49-F238E27FC236}">
                <a16:creationId xmlns:a16="http://schemas.microsoft.com/office/drawing/2014/main" xmlns="" id="{ADCB08D0-A059-455A-94EA-28B4981FD8FE}"/>
              </a:ext>
            </a:extLst>
          </p:cNvPr>
          <p:cNvSpPr>
            <a:spLocks noGrp="1"/>
          </p:cNvSpPr>
          <p:nvPr>
            <p:ph type="sldNum" sz="quarter" idx="12"/>
          </p:nvPr>
        </p:nvSpPr>
        <p:spPr/>
        <p:txBody>
          <a:bodyPr/>
          <a:lstStyle/>
          <a:p>
            <a:fld id="{89814231-C564-459E-A527-55508A559AB2}" type="slidenum">
              <a:rPr lang="en-US" smtClean="0">
                <a:solidFill>
                  <a:prstClr val="white"/>
                </a:solidFill>
              </a:rPr>
              <a:t>22</a:t>
            </a:fld>
            <a:endParaRPr lang="en-US">
              <a:solidFill>
                <a:prstClr val="white"/>
              </a:solidFill>
            </a:endParaRPr>
          </a:p>
        </p:txBody>
      </p:sp>
      <p:pic>
        <p:nvPicPr>
          <p:cNvPr id="5" name="Content Placeholder 4">
            <a:extLst>
              <a:ext uri="{FF2B5EF4-FFF2-40B4-BE49-F238E27FC236}">
                <a16:creationId xmlns:a16="http://schemas.microsoft.com/office/drawing/2014/main" xmlns="" id="{46C84F01-41AE-4396-817E-EBDB50332492}"/>
              </a:ext>
            </a:extLst>
          </p:cNvPr>
          <p:cNvPicPr>
            <a:picLocks noGrp="1" noChangeAspect="1"/>
          </p:cNvPicPr>
          <p:nvPr>
            <p:ph idx="1"/>
          </p:nvPr>
        </p:nvPicPr>
        <p:blipFill>
          <a:blip r:embed="rId2"/>
          <a:stretch>
            <a:fillRect/>
          </a:stretch>
        </p:blipFill>
        <p:spPr>
          <a:xfrm>
            <a:off x="3438797" y="997178"/>
            <a:ext cx="5267154" cy="3139199"/>
          </a:xfrm>
          <a:prstGeom prst="rect">
            <a:avLst/>
          </a:prstGeom>
        </p:spPr>
      </p:pic>
      <p:sp>
        <p:nvSpPr>
          <p:cNvPr id="11" name="Oval 10">
            <a:extLst>
              <a:ext uri="{FF2B5EF4-FFF2-40B4-BE49-F238E27FC236}">
                <a16:creationId xmlns:a16="http://schemas.microsoft.com/office/drawing/2014/main" xmlns="" id="{80A4AACB-E621-431B-B4F9-F213078208F5}"/>
              </a:ext>
            </a:extLst>
          </p:cNvPr>
          <p:cNvSpPr/>
          <p:nvPr/>
        </p:nvSpPr>
        <p:spPr>
          <a:xfrm>
            <a:off x="4617733" y="3856055"/>
            <a:ext cx="828240" cy="280321"/>
          </a:xfrm>
          <a:prstGeom prst="ellipse">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xmlns="" id="{854187C4-EBC4-44B2-8A42-7CA2DD6F5B3B}"/>
              </a:ext>
            </a:extLst>
          </p:cNvPr>
          <p:cNvCxnSpPr>
            <a:cxnSpLocks/>
            <a:stCxn id="11" idx="1"/>
          </p:cNvCxnSpPr>
          <p:nvPr/>
        </p:nvCxnSpPr>
        <p:spPr>
          <a:xfrm flipH="1" flipV="1">
            <a:off x="3252232" y="3001945"/>
            <a:ext cx="1486794" cy="895162"/>
          </a:xfrm>
          <a:prstGeom prst="straightConnector1">
            <a:avLst/>
          </a:prstGeom>
          <a:ln w="5715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449286B7-245C-45BB-B9F3-695C6512CF83}"/>
              </a:ext>
            </a:extLst>
          </p:cNvPr>
          <p:cNvSpPr txBox="1"/>
          <p:nvPr/>
        </p:nvSpPr>
        <p:spPr>
          <a:xfrm>
            <a:off x="363861" y="1404143"/>
            <a:ext cx="2834639" cy="400110"/>
          </a:xfrm>
          <a:prstGeom prst="rect">
            <a:avLst/>
          </a:prstGeom>
          <a:noFill/>
        </p:spPr>
        <p:txBody>
          <a:bodyPr wrap="square" rtlCol="0">
            <a:spAutoFit/>
          </a:bodyPr>
          <a:lstStyle/>
          <a:p>
            <a:r>
              <a:rPr lang="en-US" sz="2000" b="1" dirty="0">
                <a:solidFill>
                  <a:srgbClr val="FF0066"/>
                </a:solidFill>
                <a:latin typeface="+mj-lt"/>
              </a:rPr>
              <a:t>Tabulation WinS de base</a:t>
            </a:r>
          </a:p>
        </p:txBody>
      </p:sp>
      <p:sp>
        <p:nvSpPr>
          <p:cNvPr id="15" name="Oval 14">
            <a:extLst>
              <a:ext uri="{FF2B5EF4-FFF2-40B4-BE49-F238E27FC236}">
                <a16:creationId xmlns:a16="http://schemas.microsoft.com/office/drawing/2014/main" xmlns="" id="{F14B38EF-72BD-4FF8-AB93-CA3A70CF30EB}"/>
              </a:ext>
            </a:extLst>
          </p:cNvPr>
          <p:cNvSpPr/>
          <p:nvPr/>
        </p:nvSpPr>
        <p:spPr>
          <a:xfrm>
            <a:off x="5694665" y="3859431"/>
            <a:ext cx="755370" cy="280321"/>
          </a:xfrm>
          <a:prstGeom prst="ellipse">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xmlns="" id="{268800A2-51BF-4CF1-B42D-012C0F102F8B}"/>
              </a:ext>
            </a:extLst>
          </p:cNvPr>
          <p:cNvCxnSpPr>
            <a:cxnSpLocks/>
            <a:stCxn id="15" idx="7"/>
          </p:cNvCxnSpPr>
          <p:nvPr/>
        </p:nvCxnSpPr>
        <p:spPr>
          <a:xfrm flipV="1">
            <a:off x="6339414" y="2957999"/>
            <a:ext cx="2567974" cy="942484"/>
          </a:xfrm>
          <a:prstGeom prst="straightConnector1">
            <a:avLst/>
          </a:prstGeom>
          <a:ln w="5715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xmlns="" id="{08424959-1268-48B3-A8D9-D6E5D83419C1}"/>
              </a:ext>
            </a:extLst>
          </p:cNvPr>
          <p:cNvSpPr/>
          <p:nvPr/>
        </p:nvSpPr>
        <p:spPr>
          <a:xfrm>
            <a:off x="6621728" y="3851722"/>
            <a:ext cx="1885589" cy="280321"/>
          </a:xfrm>
          <a:prstGeom prst="ellipse">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xmlns="" id="{D1E87446-4183-440B-A32E-D1EFE6C54F19}"/>
              </a:ext>
            </a:extLst>
          </p:cNvPr>
          <p:cNvCxnSpPr>
            <a:cxnSpLocks/>
            <a:stCxn id="21" idx="3"/>
          </p:cNvCxnSpPr>
          <p:nvPr/>
        </p:nvCxnSpPr>
        <p:spPr>
          <a:xfrm flipH="1">
            <a:off x="6498012" y="4090991"/>
            <a:ext cx="399854" cy="322238"/>
          </a:xfrm>
          <a:prstGeom prst="straightConnector1">
            <a:avLst/>
          </a:prstGeom>
          <a:ln w="5715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xmlns="" id="{ED92A689-21EE-492E-A07E-718728BE603D}"/>
              </a:ext>
            </a:extLst>
          </p:cNvPr>
          <p:cNvSpPr txBox="1"/>
          <p:nvPr/>
        </p:nvSpPr>
        <p:spPr>
          <a:xfrm>
            <a:off x="8892516" y="1182350"/>
            <a:ext cx="2638391" cy="707886"/>
          </a:xfrm>
          <a:prstGeom prst="rect">
            <a:avLst/>
          </a:prstGeom>
          <a:noFill/>
        </p:spPr>
        <p:txBody>
          <a:bodyPr wrap="square" rtlCol="0">
            <a:spAutoFit/>
          </a:bodyPr>
          <a:lstStyle/>
          <a:p>
            <a:r>
              <a:rPr lang="en-US" sz="2000" b="1" dirty="0">
                <a:solidFill>
                  <a:srgbClr val="FF0066"/>
                </a:solidFill>
                <a:latin typeface="+mj-lt"/>
              </a:rPr>
              <a:t>Tableaux thématiques - Handicaps et MHH</a:t>
            </a:r>
          </a:p>
        </p:txBody>
      </p:sp>
      <p:sp>
        <p:nvSpPr>
          <p:cNvPr id="28" name="TextBox 27">
            <a:extLst>
              <a:ext uri="{FF2B5EF4-FFF2-40B4-BE49-F238E27FC236}">
                <a16:creationId xmlns:a16="http://schemas.microsoft.com/office/drawing/2014/main" xmlns="" id="{0AE12B97-7AE9-4EA0-9CE4-808CDEDEC3E4}"/>
              </a:ext>
            </a:extLst>
          </p:cNvPr>
          <p:cNvSpPr txBox="1"/>
          <p:nvPr/>
        </p:nvSpPr>
        <p:spPr>
          <a:xfrm>
            <a:off x="3391773" y="4389683"/>
            <a:ext cx="3885553" cy="400110"/>
          </a:xfrm>
          <a:prstGeom prst="rect">
            <a:avLst/>
          </a:prstGeom>
          <a:noFill/>
        </p:spPr>
        <p:txBody>
          <a:bodyPr wrap="square" rtlCol="0">
            <a:spAutoFit/>
          </a:bodyPr>
          <a:lstStyle/>
          <a:p>
            <a:r>
              <a:rPr lang="en-US" sz="2000" b="1" dirty="0">
                <a:solidFill>
                  <a:srgbClr val="FF0066"/>
                </a:solidFill>
                <a:latin typeface="+mj-lt"/>
              </a:rPr>
              <a:t>Tableaux supplémentaires élargis</a:t>
            </a:r>
          </a:p>
        </p:txBody>
      </p:sp>
      <p:sp>
        <p:nvSpPr>
          <p:cNvPr id="29" name="TextBox 28">
            <a:extLst>
              <a:ext uri="{FF2B5EF4-FFF2-40B4-BE49-F238E27FC236}">
                <a16:creationId xmlns:a16="http://schemas.microsoft.com/office/drawing/2014/main" xmlns="" id="{2D54874D-AA23-4C62-BB23-4841CDF5437A}"/>
              </a:ext>
            </a:extLst>
          </p:cNvPr>
          <p:cNvSpPr txBox="1"/>
          <p:nvPr/>
        </p:nvSpPr>
        <p:spPr>
          <a:xfrm>
            <a:off x="4423365" y="5291172"/>
            <a:ext cx="3345270" cy="646331"/>
          </a:xfrm>
          <a:prstGeom prst="rect">
            <a:avLst/>
          </a:prstGeom>
          <a:solidFill>
            <a:schemeClr val="bg1"/>
          </a:solidFill>
          <a:ln w="38100">
            <a:solidFill>
              <a:srgbClr val="FF0066"/>
            </a:solidFill>
          </a:ln>
        </p:spPr>
        <p:txBody>
          <a:bodyPr wrap="square" rtlCol="0">
            <a:spAutoFit/>
          </a:bodyPr>
          <a:lstStyle/>
          <a:p>
            <a:r>
              <a:rPr lang="en-US" dirty="0"/>
              <a:t>Des conseils pour l'analyse des données sont fournis dans l'encadré situé sous chaque tableau.</a:t>
            </a:r>
          </a:p>
        </p:txBody>
      </p:sp>
      <p:pic>
        <p:nvPicPr>
          <p:cNvPr id="7" name="Picture 6">
            <a:extLst>
              <a:ext uri="{FF2B5EF4-FFF2-40B4-BE49-F238E27FC236}">
                <a16:creationId xmlns:a16="http://schemas.microsoft.com/office/drawing/2014/main" xmlns="" id="{7869E373-21FE-4564-AF7E-16F2BC91EA65}"/>
              </a:ext>
            </a:extLst>
          </p:cNvPr>
          <p:cNvPicPr>
            <a:picLocks noChangeAspect="1"/>
          </p:cNvPicPr>
          <p:nvPr/>
        </p:nvPicPr>
        <p:blipFill>
          <a:blip r:embed="rId3"/>
          <a:stretch>
            <a:fillRect/>
          </a:stretch>
        </p:blipFill>
        <p:spPr>
          <a:xfrm>
            <a:off x="417588" y="1827454"/>
            <a:ext cx="2743200" cy="1368011"/>
          </a:xfrm>
          <a:prstGeom prst="rect">
            <a:avLst/>
          </a:prstGeom>
        </p:spPr>
      </p:pic>
      <p:pic>
        <p:nvPicPr>
          <p:cNvPr id="17" name="Picture 16">
            <a:extLst>
              <a:ext uri="{FF2B5EF4-FFF2-40B4-BE49-F238E27FC236}">
                <a16:creationId xmlns:a16="http://schemas.microsoft.com/office/drawing/2014/main" xmlns="" id="{39C65337-EB5C-4E91-9B35-E6538EF01B7A}"/>
              </a:ext>
            </a:extLst>
          </p:cNvPr>
          <p:cNvPicPr>
            <a:picLocks noChangeAspect="1"/>
          </p:cNvPicPr>
          <p:nvPr/>
        </p:nvPicPr>
        <p:blipFill>
          <a:blip r:embed="rId4"/>
          <a:stretch>
            <a:fillRect/>
          </a:stretch>
        </p:blipFill>
        <p:spPr>
          <a:xfrm>
            <a:off x="423982" y="3254590"/>
            <a:ext cx="2743200" cy="1516016"/>
          </a:xfrm>
          <a:prstGeom prst="rect">
            <a:avLst/>
          </a:prstGeom>
        </p:spPr>
      </p:pic>
      <p:pic>
        <p:nvPicPr>
          <p:cNvPr id="18" name="Picture 17">
            <a:extLst>
              <a:ext uri="{FF2B5EF4-FFF2-40B4-BE49-F238E27FC236}">
                <a16:creationId xmlns:a16="http://schemas.microsoft.com/office/drawing/2014/main" xmlns="" id="{7E328546-E39C-4582-B7C0-8DCBE28094D1}"/>
              </a:ext>
            </a:extLst>
          </p:cNvPr>
          <p:cNvPicPr>
            <a:picLocks noChangeAspect="1"/>
          </p:cNvPicPr>
          <p:nvPr/>
        </p:nvPicPr>
        <p:blipFill>
          <a:blip r:embed="rId5"/>
          <a:stretch>
            <a:fillRect/>
          </a:stretch>
        </p:blipFill>
        <p:spPr>
          <a:xfrm>
            <a:off x="423982" y="4829731"/>
            <a:ext cx="2743200" cy="1370879"/>
          </a:xfrm>
          <a:prstGeom prst="rect">
            <a:avLst/>
          </a:prstGeom>
        </p:spPr>
      </p:pic>
      <p:pic>
        <p:nvPicPr>
          <p:cNvPr id="23" name="Picture 22">
            <a:extLst>
              <a:ext uri="{FF2B5EF4-FFF2-40B4-BE49-F238E27FC236}">
                <a16:creationId xmlns:a16="http://schemas.microsoft.com/office/drawing/2014/main" xmlns="" id="{42658FEF-5B5C-4DA1-829C-52A20570BF33}"/>
              </a:ext>
            </a:extLst>
          </p:cNvPr>
          <p:cNvPicPr>
            <a:picLocks noChangeAspect="1"/>
          </p:cNvPicPr>
          <p:nvPr/>
        </p:nvPicPr>
        <p:blipFill>
          <a:blip r:embed="rId6"/>
          <a:stretch>
            <a:fillRect/>
          </a:stretch>
        </p:blipFill>
        <p:spPr>
          <a:xfrm>
            <a:off x="8977566" y="1872700"/>
            <a:ext cx="2743200" cy="1453131"/>
          </a:xfrm>
          <a:prstGeom prst="rect">
            <a:avLst/>
          </a:prstGeom>
        </p:spPr>
      </p:pic>
      <p:pic>
        <p:nvPicPr>
          <p:cNvPr id="25" name="Picture 24">
            <a:extLst>
              <a:ext uri="{FF2B5EF4-FFF2-40B4-BE49-F238E27FC236}">
                <a16:creationId xmlns:a16="http://schemas.microsoft.com/office/drawing/2014/main" xmlns="" id="{63244F5C-33D2-41E5-945F-69DCED1BA9FE}"/>
              </a:ext>
            </a:extLst>
          </p:cNvPr>
          <p:cNvPicPr>
            <a:picLocks noChangeAspect="1"/>
          </p:cNvPicPr>
          <p:nvPr/>
        </p:nvPicPr>
        <p:blipFill>
          <a:blip r:embed="rId7"/>
          <a:stretch>
            <a:fillRect/>
          </a:stretch>
        </p:blipFill>
        <p:spPr>
          <a:xfrm>
            <a:off x="8976049" y="3398949"/>
            <a:ext cx="2743200" cy="1560711"/>
          </a:xfrm>
          <a:prstGeom prst="rect">
            <a:avLst/>
          </a:prstGeom>
        </p:spPr>
      </p:pic>
      <p:sp>
        <p:nvSpPr>
          <p:cNvPr id="34" name="Oval 33">
            <a:extLst>
              <a:ext uri="{FF2B5EF4-FFF2-40B4-BE49-F238E27FC236}">
                <a16:creationId xmlns:a16="http://schemas.microsoft.com/office/drawing/2014/main" xmlns="" id="{E448ABFF-7213-4BD1-862C-F1727FD7B64B}"/>
              </a:ext>
            </a:extLst>
          </p:cNvPr>
          <p:cNvSpPr/>
          <p:nvPr/>
        </p:nvSpPr>
        <p:spPr>
          <a:xfrm>
            <a:off x="8705951" y="4457397"/>
            <a:ext cx="3306133" cy="613308"/>
          </a:xfrm>
          <a:prstGeom prst="ellipse">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xmlns="" id="{0C8E0CE7-1060-4B40-A5A8-20F60FA14C88}"/>
              </a:ext>
            </a:extLst>
          </p:cNvPr>
          <p:cNvSpPr/>
          <p:nvPr/>
        </p:nvSpPr>
        <p:spPr>
          <a:xfrm>
            <a:off x="128113" y="5743043"/>
            <a:ext cx="3306133" cy="516692"/>
          </a:xfrm>
          <a:prstGeom prst="ellipse">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a:extLst>
              <a:ext uri="{FF2B5EF4-FFF2-40B4-BE49-F238E27FC236}">
                <a16:creationId xmlns:a16="http://schemas.microsoft.com/office/drawing/2014/main" xmlns="" id="{87208494-A844-4D8D-A4BE-955ECC47AB95}"/>
              </a:ext>
            </a:extLst>
          </p:cNvPr>
          <p:cNvCxnSpPr>
            <a:cxnSpLocks/>
          </p:cNvCxnSpPr>
          <p:nvPr/>
        </p:nvCxnSpPr>
        <p:spPr>
          <a:xfrm flipH="1">
            <a:off x="3445602" y="5698609"/>
            <a:ext cx="975938" cy="238894"/>
          </a:xfrm>
          <a:prstGeom prst="straightConnector1">
            <a:avLst/>
          </a:prstGeom>
          <a:ln w="5715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xmlns="" id="{0811148F-E588-4CF7-BEBD-FC2DE77E344A}"/>
              </a:ext>
            </a:extLst>
          </p:cNvPr>
          <p:cNvCxnSpPr>
            <a:cxnSpLocks/>
          </p:cNvCxnSpPr>
          <p:nvPr/>
        </p:nvCxnSpPr>
        <p:spPr>
          <a:xfrm flipV="1">
            <a:off x="7768635" y="5070706"/>
            <a:ext cx="1398649" cy="672337"/>
          </a:xfrm>
          <a:prstGeom prst="straightConnector1">
            <a:avLst/>
          </a:prstGeom>
          <a:ln w="57150">
            <a:solidFill>
              <a:srgbClr val="FF006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166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15" grpId="0" animBg="1"/>
      <p:bldP spid="21" grpId="0" animBg="1"/>
      <p:bldP spid="27" grpId="0"/>
      <p:bldP spid="28" grpId="0"/>
      <p:bldP spid="29" grpId="0" animBg="1"/>
      <p:bldP spid="34" grpId="0" animBg="1"/>
      <p:bldP spid="3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F99460B6-32B6-4D4C-AF12-B6FE1104EBEE}"/>
              </a:ext>
            </a:extLst>
          </p:cNvPr>
          <p:cNvGraphicFramePr>
            <a:graphicFrameLocks noGrp="1"/>
          </p:cNvGraphicFramePr>
          <p:nvPr>
            <p:extLst>
              <p:ext uri="{D42A27DB-BD31-4B8C-83A1-F6EECF244321}">
                <p14:modId xmlns:p14="http://schemas.microsoft.com/office/powerpoint/2010/main" val="3775158556"/>
              </p:ext>
            </p:extLst>
          </p:nvPr>
        </p:nvGraphicFramePr>
        <p:xfrm>
          <a:off x="286582" y="280377"/>
          <a:ext cx="11618836" cy="6058737"/>
        </p:xfrm>
        <a:graphic>
          <a:graphicData uri="http://schemas.openxmlformats.org/drawingml/2006/table">
            <a:tbl>
              <a:tblPr/>
              <a:tblGrid>
                <a:gridCol w="1187445">
                  <a:extLst>
                    <a:ext uri="{9D8B030D-6E8A-4147-A177-3AD203B41FA5}">
                      <a16:colId xmlns:a16="http://schemas.microsoft.com/office/drawing/2014/main" xmlns="" val="403375858"/>
                    </a:ext>
                  </a:extLst>
                </a:gridCol>
                <a:gridCol w="593311">
                  <a:extLst>
                    <a:ext uri="{9D8B030D-6E8A-4147-A177-3AD203B41FA5}">
                      <a16:colId xmlns:a16="http://schemas.microsoft.com/office/drawing/2014/main" xmlns="" val="2573090383"/>
                    </a:ext>
                  </a:extLst>
                </a:gridCol>
                <a:gridCol w="913285">
                  <a:extLst>
                    <a:ext uri="{9D8B030D-6E8A-4147-A177-3AD203B41FA5}">
                      <a16:colId xmlns:a16="http://schemas.microsoft.com/office/drawing/2014/main" xmlns="" val="3962671618"/>
                    </a:ext>
                  </a:extLst>
                </a:gridCol>
                <a:gridCol w="935393">
                  <a:extLst>
                    <a:ext uri="{9D8B030D-6E8A-4147-A177-3AD203B41FA5}">
                      <a16:colId xmlns:a16="http://schemas.microsoft.com/office/drawing/2014/main" xmlns="" val="508814615"/>
                    </a:ext>
                  </a:extLst>
                </a:gridCol>
                <a:gridCol w="571203">
                  <a:extLst>
                    <a:ext uri="{9D8B030D-6E8A-4147-A177-3AD203B41FA5}">
                      <a16:colId xmlns:a16="http://schemas.microsoft.com/office/drawing/2014/main" xmlns="" val="3018002060"/>
                    </a:ext>
                  </a:extLst>
                </a:gridCol>
                <a:gridCol w="753298">
                  <a:extLst>
                    <a:ext uri="{9D8B030D-6E8A-4147-A177-3AD203B41FA5}">
                      <a16:colId xmlns:a16="http://schemas.microsoft.com/office/drawing/2014/main" xmlns="" val="2169402399"/>
                    </a:ext>
                  </a:extLst>
                </a:gridCol>
                <a:gridCol w="82283">
                  <a:extLst>
                    <a:ext uri="{9D8B030D-6E8A-4147-A177-3AD203B41FA5}">
                      <a16:colId xmlns:a16="http://schemas.microsoft.com/office/drawing/2014/main" xmlns="" val="3916942595"/>
                    </a:ext>
                  </a:extLst>
                </a:gridCol>
                <a:gridCol w="869277">
                  <a:extLst>
                    <a:ext uri="{9D8B030D-6E8A-4147-A177-3AD203B41FA5}">
                      <a16:colId xmlns:a16="http://schemas.microsoft.com/office/drawing/2014/main" xmlns="" val="3278239973"/>
                    </a:ext>
                  </a:extLst>
                </a:gridCol>
                <a:gridCol w="695739">
                  <a:extLst>
                    <a:ext uri="{9D8B030D-6E8A-4147-A177-3AD203B41FA5}">
                      <a16:colId xmlns:a16="http://schemas.microsoft.com/office/drawing/2014/main" xmlns="" val="354351955"/>
                    </a:ext>
                  </a:extLst>
                </a:gridCol>
                <a:gridCol w="508506">
                  <a:extLst>
                    <a:ext uri="{9D8B030D-6E8A-4147-A177-3AD203B41FA5}">
                      <a16:colId xmlns:a16="http://schemas.microsoft.com/office/drawing/2014/main" xmlns="" val="3315999528"/>
                    </a:ext>
                  </a:extLst>
                </a:gridCol>
                <a:gridCol w="82283">
                  <a:extLst>
                    <a:ext uri="{9D8B030D-6E8A-4147-A177-3AD203B41FA5}">
                      <a16:colId xmlns:a16="http://schemas.microsoft.com/office/drawing/2014/main" xmlns="" val="1649249629"/>
                    </a:ext>
                  </a:extLst>
                </a:gridCol>
                <a:gridCol w="691174">
                  <a:extLst>
                    <a:ext uri="{9D8B030D-6E8A-4147-A177-3AD203B41FA5}">
                      <a16:colId xmlns:a16="http://schemas.microsoft.com/office/drawing/2014/main" xmlns="" val="4169826750"/>
                    </a:ext>
                  </a:extLst>
                </a:gridCol>
                <a:gridCol w="596533">
                  <a:extLst>
                    <a:ext uri="{9D8B030D-6E8A-4147-A177-3AD203B41FA5}">
                      <a16:colId xmlns:a16="http://schemas.microsoft.com/office/drawing/2014/main" xmlns="" val="40630761"/>
                    </a:ext>
                  </a:extLst>
                </a:gridCol>
                <a:gridCol w="924339">
                  <a:extLst>
                    <a:ext uri="{9D8B030D-6E8A-4147-A177-3AD203B41FA5}">
                      <a16:colId xmlns:a16="http://schemas.microsoft.com/office/drawing/2014/main" xmlns="" val="436520032"/>
                    </a:ext>
                  </a:extLst>
                </a:gridCol>
                <a:gridCol w="1043609">
                  <a:extLst>
                    <a:ext uri="{9D8B030D-6E8A-4147-A177-3AD203B41FA5}">
                      <a16:colId xmlns:a16="http://schemas.microsoft.com/office/drawing/2014/main" xmlns="" val="3900884644"/>
                    </a:ext>
                  </a:extLst>
                </a:gridCol>
                <a:gridCol w="1171158">
                  <a:extLst>
                    <a:ext uri="{9D8B030D-6E8A-4147-A177-3AD203B41FA5}">
                      <a16:colId xmlns:a16="http://schemas.microsoft.com/office/drawing/2014/main" xmlns="" val="3696070190"/>
                    </a:ext>
                  </a:extLst>
                </a:gridCol>
              </a:tblGrid>
              <a:tr h="280535">
                <a:tc gridSpan="16">
                  <a:txBody>
                    <a:bodyPr/>
                    <a:lstStyle/>
                    <a:p>
                      <a:pPr algn="l" fontAlgn="ctr"/>
                      <a:r>
                        <a:rPr lang="en-US" sz="1400" b="1" i="0" u="none" strike="noStrike" dirty="0">
                          <a:solidFill>
                            <a:srgbClr val="FFFFFF"/>
                          </a:solidFill>
                          <a:effectLst/>
                          <a:latin typeface="Arial" panose="020B0604020202020204" pitchFamily="34" charset="0"/>
                        </a:rPr>
                        <a:t>Tableau W1-2 : Services d'eau potable de base dans les écoles</a:t>
                      </a:r>
                    </a:p>
                  </a:txBody>
                  <a:tcPr marL="5243" marR="5243" marT="52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290694678"/>
                  </a:ext>
                </a:extLst>
              </a:tr>
              <a:tr h="195166">
                <a:tc gridSpan="16">
                  <a:txBody>
                    <a:bodyPr/>
                    <a:lstStyle/>
                    <a:p>
                      <a:pPr algn="l" fontAlgn="ctr"/>
                      <a:r>
                        <a:rPr lang="en-US" sz="1200" b="0" i="0" u="none" strike="noStrike" dirty="0">
                          <a:effectLst/>
                          <a:latin typeface="Arial" panose="020B0604020202020204" pitchFamily="34" charset="0"/>
                        </a:rPr>
                        <a:t>Répartition en pourcentage des écoles selon la source principale d'eau potable et pourcentage d'écoles disposant de services d'eau potable de base, </a:t>
                      </a:r>
                      <a:r>
                        <a:rPr lang="en-US" sz="1200" b="0" i="0" u="none" strike="noStrike" dirty="0">
                          <a:solidFill>
                            <a:srgbClr val="FF0000"/>
                          </a:solidFill>
                          <a:effectLst/>
                          <a:latin typeface="Arial" panose="020B0604020202020204" pitchFamily="34" charset="0"/>
                        </a:rPr>
                        <a:t>nom de l'enquête, année</a:t>
                      </a:r>
                    </a:p>
                  </a:txBody>
                  <a:tcPr marL="5243" marR="5243" marT="52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325042982"/>
                  </a:ext>
                </a:extLst>
              </a:tr>
              <a:tr h="226787">
                <a:tc rowSpan="3">
                  <a:txBody>
                    <a:bodyPr/>
                    <a:lstStyle/>
                    <a:p>
                      <a:pPr algn="ctr" fontAlgn="t"/>
                      <a:r>
                        <a:rPr lang="en-US" sz="1200" b="0" i="0" u="none" strike="noStrike" dirty="0">
                          <a:effectLst/>
                          <a:latin typeface="Arial" panose="020B0604020202020204" pitchFamily="34" charset="0"/>
                        </a:rPr>
                        <a:t> </a:t>
                      </a:r>
                    </a:p>
                  </a:txBody>
                  <a:tcPr marL="5243" marR="5243" marT="5243" marB="0">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9">
                  <a:txBody>
                    <a:bodyPr/>
                    <a:lstStyle/>
                    <a:p>
                      <a:pPr algn="ctr" fontAlgn="b"/>
                      <a:r>
                        <a:rPr lang="en-US" sz="1200" b="1" i="0" u="none" strike="noStrike" dirty="0">
                          <a:effectLst/>
                          <a:latin typeface="Arial" panose="020B0604020202020204" pitchFamily="34" charset="0"/>
                        </a:rPr>
                        <a:t>Principale source d'eau potable</a:t>
                      </a:r>
                    </a:p>
                  </a:txBody>
                  <a:tcPr marL="5243" marR="5243" marT="52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200" b="1" i="0" u="none" strike="noStrike">
                          <a:effectLst/>
                          <a:latin typeface="Arial" panose="020B0604020202020204" pitchFamily="34" charset="0"/>
                        </a:rPr>
                        <a:t> </a:t>
                      </a:r>
                    </a:p>
                  </a:txBody>
                  <a:tcPr marL="5243" marR="5243" marT="52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b"/>
                      <a:r>
                        <a:rPr lang="en-US" sz="1200" b="0" i="0" u="none" strike="noStrike">
                          <a:effectLst/>
                          <a:latin typeface="Arial" panose="020B0604020202020204" pitchFamily="34" charset="0"/>
                        </a:rPr>
                        <a:t>Pas de source d'eau</a:t>
                      </a:r>
                    </a:p>
                  </a:txBody>
                  <a:tcPr marL="5243" marR="5243" marT="52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b"/>
                      <a:r>
                        <a:rPr lang="en-US" sz="1200" b="0" i="0" u="none" strike="noStrike">
                          <a:effectLst/>
                          <a:latin typeface="Arial" panose="020B0604020202020204" pitchFamily="34" charset="0"/>
                        </a:rPr>
                        <a:t>Total</a:t>
                      </a:r>
                    </a:p>
                  </a:txBody>
                  <a:tcPr marL="5243" marR="5243" marT="52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b"/>
                      <a:r>
                        <a:rPr lang="en-US" sz="1200" b="0" i="0" u="none" strike="noStrike">
                          <a:effectLst/>
                          <a:latin typeface="Arial" panose="020B0604020202020204" pitchFamily="34" charset="0"/>
                        </a:rPr>
                        <a:t>Pourcentage de personnes disposant d'une source d'eau potable améliorée</a:t>
                      </a:r>
                    </a:p>
                  </a:txBody>
                  <a:tcPr marL="5243" marR="5243" marT="52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b"/>
                      <a:r>
                        <a:rPr lang="en-US" sz="1200" b="0" i="0" u="none" strike="noStrike">
                          <a:effectLst/>
                          <a:latin typeface="Arial" panose="020B0604020202020204" pitchFamily="34" charset="0"/>
                        </a:rPr>
                        <a:t>Pourcentage d'eau disponible</a:t>
                      </a:r>
                      <a:r>
                        <a:rPr lang="en-US" sz="1200" b="0" i="0" u="none" strike="noStrike" baseline="30000">
                          <a:effectLst/>
                          <a:latin typeface="Arial" panose="020B0604020202020204" pitchFamily="34" charset="0"/>
                        </a:rPr>
                        <a:t>B</a:t>
                      </a:r>
                      <a:endParaRPr lang="en-US" sz="1200" b="0" i="0" u="none" strike="noStrike">
                        <a:effectLst/>
                        <a:latin typeface="Arial" panose="020B0604020202020204" pitchFamily="34" charset="0"/>
                      </a:endParaRPr>
                    </a:p>
                  </a:txBody>
                  <a:tcPr marL="5243" marR="5243" marT="52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b"/>
                      <a:r>
                        <a:rPr lang="en-US" sz="1200" b="1" i="0" u="none" strike="noStrike" dirty="0">
                          <a:effectLst/>
                          <a:latin typeface="Arial" panose="020B0604020202020204" pitchFamily="34" charset="0"/>
                        </a:rPr>
                        <a:t>Pourcentage de personnes bénéficiant de services d'eau de base</a:t>
                      </a:r>
                      <a:r>
                        <a:rPr lang="en-US" sz="1200" b="1" i="0" u="none" strike="noStrike" baseline="30000" dirty="0">
                          <a:effectLst/>
                          <a:latin typeface="Arial" panose="020B0604020202020204" pitchFamily="34" charset="0"/>
                        </a:rPr>
                        <a:t>1</a:t>
                      </a:r>
                      <a:endParaRPr lang="en-US" sz="1200" b="1" i="0" u="none" strike="noStrike" dirty="0">
                        <a:effectLst/>
                        <a:latin typeface="Arial" panose="020B0604020202020204" pitchFamily="34" charset="0"/>
                      </a:endParaRPr>
                    </a:p>
                  </a:txBody>
                  <a:tcPr marL="5243" marR="5243" marT="5243"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223535472"/>
                  </a:ext>
                </a:extLst>
              </a:tr>
              <a:tr h="195166">
                <a:tc vMerge="1">
                  <a:txBody>
                    <a:bodyPr/>
                    <a:lstStyle/>
                    <a:p>
                      <a:endParaRPr lang="en-US"/>
                    </a:p>
                  </a:txBody>
                  <a:tcPr/>
                </a:tc>
                <a:tc gridSpan="5">
                  <a:txBody>
                    <a:bodyPr/>
                    <a:lstStyle/>
                    <a:p>
                      <a:pPr algn="ctr" fontAlgn="b"/>
                      <a:r>
                        <a:rPr lang="en-US" sz="1200" b="1" i="0" u="none" strike="noStrike" dirty="0">
                          <a:effectLst/>
                          <a:latin typeface="Arial" panose="020B0604020202020204" pitchFamily="34" charset="0"/>
                        </a:rPr>
                        <a:t>Sources améliorées</a:t>
                      </a:r>
                    </a:p>
                  </a:txBody>
                  <a:tcPr marL="5243" marR="5243" marT="52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b"/>
                      <a:r>
                        <a:rPr lang="en-US" sz="1200" b="1" i="0" u="none" strike="noStrike">
                          <a:effectLst/>
                          <a:latin typeface="Arial" panose="020B0604020202020204" pitchFamily="34" charset="0"/>
                        </a:rPr>
                        <a:t> </a:t>
                      </a:r>
                    </a:p>
                  </a:txBody>
                  <a:tcPr marL="5243" marR="5243" marT="52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200" b="1" i="0" u="none" strike="noStrike">
                          <a:effectLst/>
                          <a:latin typeface="Arial" panose="020B0604020202020204" pitchFamily="34" charset="0"/>
                        </a:rPr>
                        <a:t>Sources non améliorées</a:t>
                      </a:r>
                    </a:p>
                  </a:txBody>
                  <a:tcPr marL="5243" marR="5243" marT="52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b"/>
                      <a:r>
                        <a:rPr lang="en-US" sz="1200" b="1" i="0" u="none" strike="noStrike">
                          <a:effectLst/>
                          <a:latin typeface="Arial" panose="020B0604020202020204" pitchFamily="34" charset="0"/>
                        </a:rPr>
                        <a:t> </a:t>
                      </a:r>
                    </a:p>
                  </a:txBody>
                  <a:tcPr marL="5243" marR="5243" marT="5243" marB="0" anchor="b">
                    <a:lnL>
                      <a:noFill/>
                    </a:lnL>
                    <a:lnR>
                      <a:noFill/>
                    </a:lnR>
                    <a:lnT w="6350" cap="flat" cmpd="sng" algn="ctr">
                      <a:solidFill>
                        <a:srgbClr val="000000"/>
                      </a:solidFill>
                      <a:prstDash val="solid"/>
                      <a:round/>
                      <a:headEnd type="none" w="med" len="med"/>
                      <a:tailEnd type="none" w="med" len="med"/>
                    </a:lnT>
                    <a:lnB>
                      <a:noFill/>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3409240691"/>
                  </a:ext>
                </a:extLst>
              </a:tr>
              <a:tr h="764347">
                <a:tc vMerge="1">
                  <a:txBody>
                    <a:bodyPr/>
                    <a:lstStyle/>
                    <a:p>
                      <a:endParaRPr lang="en-US"/>
                    </a:p>
                  </a:txBody>
                  <a:tcPr/>
                </a:tc>
                <a:tc>
                  <a:txBody>
                    <a:bodyPr/>
                    <a:lstStyle/>
                    <a:p>
                      <a:pPr algn="ctr" fontAlgn="b"/>
                      <a:r>
                        <a:rPr lang="en-US" sz="1200" b="0" i="0" u="none" strike="noStrike" dirty="0">
                          <a:effectLst/>
                          <a:latin typeface="Arial" panose="020B0604020202020204" pitchFamily="34" charset="0"/>
                        </a:rPr>
                        <a:t>Eau courante</a:t>
                      </a:r>
                    </a:p>
                  </a:txBody>
                  <a:tcPr marL="5243" marR="5243" marT="52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panose="020B0604020202020204" pitchFamily="34" charset="0"/>
                        </a:rPr>
                        <a:t>Puits / source protégé(e)</a:t>
                      </a:r>
                    </a:p>
                  </a:txBody>
                  <a:tcPr marL="5243" marR="5243" marT="52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panose="020B0604020202020204" pitchFamily="34" charset="0"/>
                        </a:rPr>
                        <a:t>Eau de pluie </a:t>
                      </a:r>
                    </a:p>
                  </a:txBody>
                  <a:tcPr marL="5243" marR="5243" marT="52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panose="020B0604020202020204" pitchFamily="34" charset="0"/>
                        </a:rPr>
                        <a:t>Camion-citerne ou </a:t>
                      </a:r>
                      <a:r>
                        <a:rPr lang="en-US" sz="1200" b="0" i="0" u="none" strike="noStrike" dirty="0" err="1">
                          <a:effectLst/>
                          <a:latin typeface="Arial" panose="020B0604020202020204" pitchFamily="34" charset="0"/>
                        </a:rPr>
                        <a:t>chariot</a:t>
                      </a:r>
                      <a:r>
                        <a:rPr lang="en-US" sz="1200" b="0" i="0" u="none" strike="noStrike" baseline="30000" dirty="0" err="1">
                          <a:effectLst/>
                          <a:latin typeface="Arial" panose="020B0604020202020204" pitchFamily="34" charset="0"/>
                        </a:rPr>
                        <a:t>A</a:t>
                      </a:r>
                      <a:endParaRPr lang="en-US" sz="1200" b="0" i="0" u="none" strike="noStrike" dirty="0">
                        <a:effectLst/>
                        <a:latin typeface="Arial" panose="020B0604020202020204" pitchFamily="34" charset="0"/>
                      </a:endParaRPr>
                    </a:p>
                  </a:txBody>
                  <a:tcPr marL="5243" marR="5243" marT="52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err="1">
                          <a:effectLst/>
                          <a:latin typeface="Arial" panose="020B0604020202020204" pitchFamily="34" charset="0"/>
                        </a:rPr>
                        <a:t>Eau </a:t>
                      </a:r>
                      <a:r>
                        <a:rPr lang="en-US" sz="1200" b="0" i="0" u="none" strike="noStrike" dirty="0">
                          <a:effectLst/>
                          <a:latin typeface="Arial" panose="020B0604020202020204" pitchFamily="34" charset="0"/>
                        </a:rPr>
                        <a:t>en bouteille</a:t>
                      </a:r>
                      <a:r>
                        <a:rPr lang="en-US" sz="1200" b="0" i="0" u="none" strike="noStrike" baseline="30000" dirty="0" err="1">
                          <a:effectLst/>
                          <a:latin typeface="Arial" panose="020B0604020202020204" pitchFamily="34" charset="0"/>
                        </a:rPr>
                        <a:t>A</a:t>
                      </a:r>
                      <a:endParaRPr lang="en-US" sz="1200" b="0" i="0" u="none" strike="noStrike" dirty="0">
                        <a:effectLst/>
                        <a:latin typeface="Arial" panose="020B0604020202020204" pitchFamily="34" charset="0"/>
                      </a:endParaRPr>
                    </a:p>
                  </a:txBody>
                  <a:tcPr marL="5243" marR="5243" marT="52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b"/>
                      <a:r>
                        <a:rPr lang="en-US" sz="1200" b="0" i="0" u="none" strike="noStrike" dirty="0">
                          <a:effectLst/>
                          <a:latin typeface="Arial" panose="020B0604020202020204" pitchFamily="34" charset="0"/>
                        </a:rPr>
                        <a:t>Puits / source </a:t>
                      </a:r>
                      <a:r>
                        <a:rPr lang="en-US" sz="1200" b="0" i="0" u="none" strike="noStrike" dirty="0" err="1">
                          <a:effectLst/>
                          <a:latin typeface="Arial" panose="020B0604020202020204" pitchFamily="34" charset="0"/>
                        </a:rPr>
                        <a:t>non protégé</a:t>
                      </a:r>
                      <a:r>
                        <a:rPr lang="en-US" sz="1200" b="0" i="0" u="none" strike="noStrike" dirty="0">
                          <a:effectLst/>
                          <a:latin typeface="Arial" panose="020B0604020202020204" pitchFamily="34" charset="0"/>
                        </a:rPr>
                        <a:t>(e)</a:t>
                      </a:r>
                    </a:p>
                  </a:txBody>
                  <a:tcPr marL="5243" marR="5243" marT="52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panose="020B0604020202020204" pitchFamily="34" charset="0"/>
                        </a:rPr>
                        <a:t>Eaux de surface</a:t>
                      </a:r>
                    </a:p>
                  </a:txBody>
                  <a:tcPr marL="5243" marR="5243" marT="52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panose="020B0604020202020204" pitchFamily="34" charset="0"/>
                        </a:rPr>
                        <a:t>Autres</a:t>
                      </a:r>
                    </a:p>
                  </a:txBody>
                  <a:tcPr marL="5243" marR="5243" marT="52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effectLst/>
                        <a:latin typeface="Arial" panose="020B0604020202020204" pitchFamily="34" charset="0"/>
                      </a:endParaRPr>
                    </a:p>
                  </a:txBody>
                  <a:tcPr marL="5243" marR="5243" marT="5243" marB="0" anchor="b">
                    <a:lnL>
                      <a:noFill/>
                    </a:lnL>
                    <a:lnR>
                      <a:noFill/>
                    </a:lnR>
                    <a:lnT>
                      <a:noFill/>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3856527445"/>
                  </a:ext>
                </a:extLst>
              </a:tr>
              <a:tr h="195166">
                <a:tc>
                  <a:txBody>
                    <a:bodyPr/>
                    <a:lstStyle/>
                    <a:p>
                      <a:pPr algn="l" fontAlgn="ctr"/>
                      <a:r>
                        <a:rPr lang="en-US" sz="1200" b="0" i="0" u="none" strike="noStrike">
                          <a:effectLst/>
                          <a:latin typeface="Arial" panose="020B0604020202020204" pitchFamily="34" charset="0"/>
                        </a:rPr>
                        <a:t> </a:t>
                      </a:r>
                    </a:p>
                  </a:txBody>
                  <a:tcPr marL="5243" marR="5243" marT="5243"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200" b="0" i="0" u="none" strike="noStrike" dirty="0">
                          <a:effectLst/>
                          <a:latin typeface="Arial" panose="020B0604020202020204" pitchFamily="34" charset="0"/>
                        </a:rPr>
                        <a:t> </a:t>
                      </a:r>
                    </a:p>
                  </a:txBody>
                  <a:tcPr marL="5243" marR="5243" marT="524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200" b="0" i="0" u="none" strike="noStrike" dirty="0">
                          <a:effectLst/>
                          <a:latin typeface="Arial" panose="020B0604020202020204" pitchFamily="34" charset="0"/>
                        </a:rPr>
                        <a:t> </a:t>
                      </a:r>
                    </a:p>
                  </a:txBody>
                  <a:tcPr marL="5243" marR="5243" marT="524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200" b="0" i="0" u="none" strike="noStrike" dirty="0">
                          <a:effectLst/>
                          <a:latin typeface="Arial" panose="020B0604020202020204" pitchFamily="34" charset="0"/>
                        </a:rPr>
                        <a:t> </a:t>
                      </a:r>
                    </a:p>
                  </a:txBody>
                  <a:tcPr marL="5243" marR="5243" marT="524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200" b="0" i="0" u="none" strike="noStrike">
                          <a:effectLst/>
                          <a:latin typeface="Arial" panose="020B0604020202020204" pitchFamily="34" charset="0"/>
                        </a:rPr>
                        <a:t> </a:t>
                      </a:r>
                    </a:p>
                  </a:txBody>
                  <a:tcPr marL="5243" marR="5243" marT="524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200" b="0" i="0" u="none" strike="noStrike" dirty="0">
                          <a:effectLst/>
                          <a:latin typeface="Arial" panose="020B0604020202020204" pitchFamily="34" charset="0"/>
                        </a:rPr>
                        <a:t> </a:t>
                      </a:r>
                    </a:p>
                  </a:txBody>
                  <a:tcPr marL="5243" marR="5243" marT="524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200" b="0" i="0" u="none" strike="noStrike">
                          <a:effectLst/>
                          <a:latin typeface="Arial" panose="020B0604020202020204" pitchFamily="34" charset="0"/>
                        </a:rPr>
                        <a:t> </a:t>
                      </a:r>
                    </a:p>
                  </a:txBody>
                  <a:tcPr marL="5243" marR="5243" marT="524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200" b="0" i="0" u="none" strike="noStrike">
                          <a:effectLst/>
                          <a:latin typeface="Arial" panose="020B0604020202020204" pitchFamily="34" charset="0"/>
                        </a:rPr>
                        <a:t> </a:t>
                      </a:r>
                    </a:p>
                  </a:txBody>
                  <a:tcPr marL="5243" marR="5243" marT="524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200" b="0" i="0" u="none" strike="noStrike">
                          <a:effectLst/>
                          <a:latin typeface="Arial" panose="020B0604020202020204" pitchFamily="34" charset="0"/>
                        </a:rPr>
                        <a:t> </a:t>
                      </a:r>
                    </a:p>
                  </a:txBody>
                  <a:tcPr marL="5243" marR="5243" marT="524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200" b="0" i="0" u="none" strike="noStrike">
                          <a:effectLst/>
                          <a:latin typeface="Arial" panose="020B0604020202020204" pitchFamily="34" charset="0"/>
                        </a:rPr>
                        <a:t> </a:t>
                      </a:r>
                    </a:p>
                  </a:txBody>
                  <a:tcPr marL="5243" marR="5243" marT="524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200" b="0" i="0" u="none" strike="noStrike">
                          <a:effectLst/>
                          <a:latin typeface="Arial" panose="020B0604020202020204" pitchFamily="34" charset="0"/>
                        </a:rPr>
                        <a:t> </a:t>
                      </a:r>
                    </a:p>
                  </a:txBody>
                  <a:tcPr marL="5243" marR="5243" marT="524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200" b="0" i="0" u="none" strike="noStrike">
                          <a:effectLst/>
                          <a:latin typeface="Arial" panose="020B0604020202020204" pitchFamily="34" charset="0"/>
                        </a:rPr>
                        <a:t> </a:t>
                      </a:r>
                    </a:p>
                  </a:txBody>
                  <a:tcPr marL="5243" marR="5243" marT="524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200" b="0" i="0" u="none" strike="noStrike">
                          <a:effectLst/>
                          <a:latin typeface="Arial" panose="020B0604020202020204" pitchFamily="34" charset="0"/>
                        </a:rPr>
                        <a:t> </a:t>
                      </a:r>
                    </a:p>
                  </a:txBody>
                  <a:tcPr marL="5243" marR="5243" marT="524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200" b="0" i="0" u="none" strike="noStrike">
                          <a:effectLst/>
                          <a:latin typeface="Arial" panose="020B0604020202020204" pitchFamily="34" charset="0"/>
                        </a:rPr>
                        <a:t> </a:t>
                      </a:r>
                    </a:p>
                  </a:txBody>
                  <a:tcPr marL="5243" marR="5243" marT="524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200" b="0" i="0" u="none" strike="noStrike">
                          <a:effectLst/>
                          <a:latin typeface="Arial" panose="020B0604020202020204" pitchFamily="34" charset="0"/>
                        </a:rPr>
                        <a:t> </a:t>
                      </a:r>
                    </a:p>
                  </a:txBody>
                  <a:tcPr marL="5243" marR="5243" marT="524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200" b="1" i="0" u="none" strike="noStrike">
                          <a:effectLst/>
                          <a:latin typeface="Arial" panose="020B0604020202020204" pitchFamily="34" charset="0"/>
                        </a:rPr>
                        <a:t> </a:t>
                      </a:r>
                    </a:p>
                  </a:txBody>
                  <a:tcPr marL="5243" marR="5243" marT="5243"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95000"/>
                      </a:schemeClr>
                    </a:solidFill>
                  </a:tcPr>
                </a:tc>
                <a:extLst>
                  <a:ext uri="{0D108BD9-81ED-4DB2-BD59-A6C34878D82A}">
                    <a16:rowId xmlns:a16="http://schemas.microsoft.com/office/drawing/2014/main" xmlns="" val="1066505929"/>
                  </a:ext>
                </a:extLst>
              </a:tr>
              <a:tr h="195166">
                <a:tc>
                  <a:txBody>
                    <a:bodyPr/>
                    <a:lstStyle/>
                    <a:p>
                      <a:pPr algn="l" fontAlgn="ctr"/>
                      <a:r>
                        <a:rPr lang="en-US" sz="1200" b="1" i="0" u="none" strike="noStrike">
                          <a:effectLst/>
                          <a:latin typeface="Arial" panose="020B0604020202020204" pitchFamily="34" charset="0"/>
                        </a:rPr>
                        <a:t>Total</a:t>
                      </a:r>
                    </a:p>
                  </a:txBody>
                  <a:tcPr marL="5243" marR="5243" marT="5243"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ctr"/>
                      <a:endParaRPr lang="en-US" sz="1200" b="1"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1" i="0" u="none" strike="noStrike" dirty="0">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1" i="0" u="none" strike="noStrike" dirty="0">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1" i="0" u="none" strike="noStrike" dirty="0">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1" i="0" u="none" strike="noStrike" dirty="0">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1"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1"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1"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1"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1"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1"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r>
                        <a:rPr lang="en-US" sz="1200" b="1" i="0" u="none" strike="noStrike">
                          <a:effectLst/>
                          <a:latin typeface="Arial" panose="020B0604020202020204" pitchFamily="34" charset="0"/>
                        </a:rPr>
                        <a:t>100.0</a:t>
                      </a:r>
                    </a:p>
                  </a:txBody>
                  <a:tcPr marL="5243" marR="5243" marT="5243" marB="0" anchor="ctr">
                    <a:lnL>
                      <a:noFill/>
                    </a:lnL>
                    <a:lnR>
                      <a:noFill/>
                    </a:lnR>
                    <a:lnT>
                      <a:noFill/>
                    </a:lnT>
                    <a:lnB>
                      <a:noFill/>
                    </a:lnB>
                  </a:tcPr>
                </a:tc>
                <a:tc>
                  <a:txBody>
                    <a:bodyPr/>
                    <a:lstStyle/>
                    <a:p>
                      <a:pPr algn="r" fontAlgn="ctr"/>
                      <a:endParaRPr lang="en-US" sz="1200" b="1"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1"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r>
                        <a:rPr lang="en-US" sz="1200" b="1" i="0" u="none" strike="noStrike" dirty="0">
                          <a:effectLst/>
                          <a:latin typeface="Arial" panose="020B0604020202020204" pitchFamily="34" charset="0"/>
                        </a:rPr>
                        <a:t> </a:t>
                      </a:r>
                    </a:p>
                  </a:txBody>
                  <a:tcPr marL="5243" marR="5243" marT="5243" marB="0" anchor="ctr">
                    <a:lnL>
                      <a:noFill/>
                    </a:lnL>
                    <a:lnR w="12700" cap="flat" cmpd="sng" algn="ctr">
                      <a:solidFill>
                        <a:schemeClr val="tx1"/>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a16="http://schemas.microsoft.com/office/drawing/2014/main" xmlns="" val="4014466131"/>
                  </a:ext>
                </a:extLst>
              </a:tr>
              <a:tr h="195166">
                <a:tc>
                  <a:txBody>
                    <a:bodyPr/>
                    <a:lstStyle/>
                    <a:p>
                      <a:pPr algn="l" fontAlgn="ctr"/>
                      <a:r>
                        <a:rPr lang="en-US" sz="900" b="0" i="0" u="none" strike="noStrike">
                          <a:effectLst/>
                          <a:latin typeface="Arial" panose="020B0604020202020204" pitchFamily="34" charset="0"/>
                        </a:rPr>
                        <a:t> </a:t>
                      </a:r>
                    </a:p>
                  </a:txBody>
                  <a:tcPr marL="5243" marR="5243" marT="5243"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ctr"/>
                      <a:endParaRPr lang="en-US" sz="9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9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900" b="0" i="0" u="none" strike="noStrike" dirty="0">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9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900" b="0" i="0" u="none" strike="noStrike" dirty="0">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9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9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9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9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9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9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9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9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9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r>
                        <a:rPr lang="en-US" sz="900" b="1" i="0" u="none" strike="noStrike" dirty="0">
                          <a:effectLst/>
                          <a:latin typeface="Arial" panose="020B0604020202020204" pitchFamily="34" charset="0"/>
                        </a:rPr>
                        <a:t> </a:t>
                      </a:r>
                    </a:p>
                  </a:txBody>
                  <a:tcPr marL="5243" marR="5243" marT="5243" marB="0" anchor="ctr">
                    <a:lnL>
                      <a:noFill/>
                    </a:lnL>
                    <a:lnR w="12700" cap="flat" cmpd="sng" algn="ctr">
                      <a:solidFill>
                        <a:schemeClr val="tx1"/>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a16="http://schemas.microsoft.com/office/drawing/2014/main" xmlns="" val="2273889879"/>
                  </a:ext>
                </a:extLst>
              </a:tr>
              <a:tr h="195166">
                <a:tc>
                  <a:txBody>
                    <a:bodyPr/>
                    <a:lstStyle/>
                    <a:p>
                      <a:pPr algn="l" fontAlgn="ctr"/>
                      <a:r>
                        <a:rPr lang="en-US" sz="1200" b="1" i="0" u="none" strike="noStrike">
                          <a:effectLst/>
                          <a:latin typeface="Arial" panose="020B0604020202020204" pitchFamily="34" charset="0"/>
                        </a:rPr>
                        <a:t>Zone</a:t>
                      </a:r>
                    </a:p>
                  </a:txBody>
                  <a:tcPr marL="5243" marR="5243" marT="5243"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dirty="0">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dirty="0">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r>
                        <a:rPr lang="en-US" sz="1200" b="1" i="0" u="none" strike="noStrike">
                          <a:effectLst/>
                          <a:latin typeface="Arial" panose="020B0604020202020204" pitchFamily="34" charset="0"/>
                        </a:rPr>
                        <a:t> </a:t>
                      </a:r>
                    </a:p>
                  </a:txBody>
                  <a:tcPr marL="5243" marR="5243" marT="5243" marB="0" anchor="ctr">
                    <a:lnL>
                      <a:noFill/>
                    </a:lnL>
                    <a:lnR w="12700" cap="flat" cmpd="sng" algn="ctr">
                      <a:solidFill>
                        <a:schemeClr val="tx1"/>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a16="http://schemas.microsoft.com/office/drawing/2014/main" xmlns="" val="4105138690"/>
                  </a:ext>
                </a:extLst>
              </a:tr>
              <a:tr h="195166">
                <a:tc>
                  <a:txBody>
                    <a:bodyPr/>
                    <a:lstStyle/>
                    <a:p>
                      <a:pPr algn="l" fontAlgn="ctr"/>
                      <a:r>
                        <a:rPr lang="en-US" sz="1200" b="0" i="0" u="none" strike="noStrike">
                          <a:effectLst/>
                          <a:latin typeface="Arial" panose="020B0604020202020204" pitchFamily="34" charset="0"/>
                        </a:rPr>
                        <a:t>Urbain </a:t>
                      </a:r>
                    </a:p>
                  </a:txBody>
                  <a:tcPr marL="94378" marR="5243" marT="5243"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dirty="0">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r>
                        <a:rPr lang="en-US" sz="1200" b="0" i="0" u="none" strike="noStrike" dirty="0">
                          <a:effectLst/>
                          <a:latin typeface="Arial" panose="020B0604020202020204" pitchFamily="34" charset="0"/>
                        </a:rPr>
                        <a:t>100.0</a:t>
                      </a: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r>
                        <a:rPr lang="en-US" sz="1200" b="1" i="0" u="none" strike="noStrike" dirty="0">
                          <a:effectLst/>
                          <a:latin typeface="Arial" panose="020B0604020202020204" pitchFamily="34" charset="0"/>
                        </a:rPr>
                        <a:t> </a:t>
                      </a:r>
                    </a:p>
                  </a:txBody>
                  <a:tcPr marL="5243" marR="5243" marT="5243" marB="0" anchor="ctr">
                    <a:lnL>
                      <a:noFill/>
                    </a:lnL>
                    <a:lnR w="12700" cap="flat" cmpd="sng" algn="ctr">
                      <a:solidFill>
                        <a:schemeClr val="tx1"/>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a16="http://schemas.microsoft.com/office/drawing/2014/main" xmlns="" val="185710374"/>
                  </a:ext>
                </a:extLst>
              </a:tr>
              <a:tr h="195166">
                <a:tc>
                  <a:txBody>
                    <a:bodyPr/>
                    <a:lstStyle/>
                    <a:p>
                      <a:pPr algn="l" fontAlgn="ctr"/>
                      <a:r>
                        <a:rPr lang="en-US" sz="1200" b="0" i="0" u="none" strike="noStrike">
                          <a:effectLst/>
                          <a:latin typeface="Arial" panose="020B0604020202020204" pitchFamily="34" charset="0"/>
                        </a:rPr>
                        <a:t>Ruralité</a:t>
                      </a:r>
                    </a:p>
                  </a:txBody>
                  <a:tcPr marL="94378" marR="5243" marT="5243"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dirty="0">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dirty="0">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dirty="0">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dirty="0">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r>
                        <a:rPr lang="en-US" sz="1200" b="0" i="0" u="none" strike="noStrike">
                          <a:effectLst/>
                          <a:latin typeface="Arial" panose="020B0604020202020204" pitchFamily="34" charset="0"/>
                        </a:rPr>
                        <a:t>100.0</a:t>
                      </a:r>
                    </a:p>
                  </a:txBody>
                  <a:tcPr marL="5243" marR="5243" marT="5243" marB="0" anchor="ctr">
                    <a:lnL>
                      <a:noFill/>
                    </a:lnL>
                    <a:lnR>
                      <a:noFill/>
                    </a:lnR>
                    <a:lnT>
                      <a:noFill/>
                    </a:lnT>
                    <a:lnB>
                      <a:noFill/>
                    </a:lnB>
                  </a:tcPr>
                </a:tc>
                <a:tc>
                  <a:txBody>
                    <a:bodyPr/>
                    <a:lstStyle/>
                    <a:p>
                      <a:pPr algn="r" fontAlgn="ctr"/>
                      <a:endParaRPr lang="en-US" sz="1200" b="0" i="0" u="none" strike="noStrike" dirty="0">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r>
                        <a:rPr lang="en-US" sz="1200" b="1" i="0" u="none" strike="noStrike">
                          <a:effectLst/>
                          <a:latin typeface="Arial" panose="020B0604020202020204" pitchFamily="34" charset="0"/>
                        </a:rPr>
                        <a:t> </a:t>
                      </a:r>
                    </a:p>
                  </a:txBody>
                  <a:tcPr marL="5243" marR="5243" marT="5243" marB="0" anchor="ctr">
                    <a:lnL>
                      <a:noFill/>
                    </a:lnL>
                    <a:lnR w="12700" cap="flat" cmpd="sng" algn="ctr">
                      <a:solidFill>
                        <a:schemeClr val="tx1"/>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a16="http://schemas.microsoft.com/office/drawing/2014/main" xmlns="" val="3460070556"/>
                  </a:ext>
                </a:extLst>
              </a:tr>
              <a:tr h="195166">
                <a:tc>
                  <a:txBody>
                    <a:bodyPr/>
                    <a:lstStyle/>
                    <a:p>
                      <a:pPr algn="l" fontAlgn="ctr"/>
                      <a:r>
                        <a:rPr lang="en-US" sz="900" b="0" i="0" u="none" strike="noStrike">
                          <a:effectLst/>
                          <a:latin typeface="Arial" panose="020B0604020202020204" pitchFamily="34" charset="0"/>
                        </a:rPr>
                        <a:t> </a:t>
                      </a:r>
                    </a:p>
                  </a:txBody>
                  <a:tcPr marL="94378" marR="5243" marT="5243"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ctr"/>
                      <a:endParaRPr lang="en-US" sz="9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9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9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900" b="0" i="0" u="none" strike="noStrike" dirty="0">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900" b="0" i="0" u="none" strike="noStrike" dirty="0">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9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9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9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9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9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9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9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9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9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r>
                        <a:rPr lang="en-US" sz="900" b="1" i="0" u="none" strike="noStrike" dirty="0">
                          <a:effectLst/>
                          <a:latin typeface="Arial" panose="020B0604020202020204" pitchFamily="34" charset="0"/>
                        </a:rPr>
                        <a:t> </a:t>
                      </a:r>
                    </a:p>
                  </a:txBody>
                  <a:tcPr marL="5243" marR="5243" marT="5243" marB="0" anchor="ctr">
                    <a:lnL>
                      <a:noFill/>
                    </a:lnL>
                    <a:lnR w="12700" cap="flat" cmpd="sng" algn="ctr">
                      <a:solidFill>
                        <a:schemeClr val="tx1"/>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a16="http://schemas.microsoft.com/office/drawing/2014/main" xmlns="" val="254921065"/>
                  </a:ext>
                </a:extLst>
              </a:tr>
              <a:tr h="195166">
                <a:tc>
                  <a:txBody>
                    <a:bodyPr/>
                    <a:lstStyle/>
                    <a:p>
                      <a:pPr algn="l" fontAlgn="ctr"/>
                      <a:r>
                        <a:rPr lang="en-US" sz="1200" b="1" i="0" u="none" strike="noStrike">
                          <a:effectLst/>
                          <a:latin typeface="Arial" panose="020B0604020202020204" pitchFamily="34" charset="0"/>
                        </a:rPr>
                        <a:t>Niveau scolaire</a:t>
                      </a:r>
                    </a:p>
                  </a:txBody>
                  <a:tcPr marL="5243" marR="5243" marT="5243"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dirty="0">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dirty="0">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dirty="0">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dirty="0">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dirty="0">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r>
                        <a:rPr lang="en-US" sz="1200" b="1" i="0" u="none" strike="noStrike" dirty="0">
                          <a:effectLst/>
                          <a:latin typeface="Arial" panose="020B0604020202020204" pitchFamily="34" charset="0"/>
                        </a:rPr>
                        <a:t> </a:t>
                      </a:r>
                    </a:p>
                  </a:txBody>
                  <a:tcPr marL="5243" marR="5243" marT="5243" marB="0" anchor="ctr">
                    <a:lnL>
                      <a:noFill/>
                    </a:lnL>
                    <a:lnR w="12700" cap="flat" cmpd="sng" algn="ctr">
                      <a:solidFill>
                        <a:schemeClr val="tx1"/>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a16="http://schemas.microsoft.com/office/drawing/2014/main" xmlns="" val="3433035144"/>
                  </a:ext>
                </a:extLst>
              </a:tr>
              <a:tr h="195166">
                <a:tc>
                  <a:txBody>
                    <a:bodyPr/>
                    <a:lstStyle/>
                    <a:p>
                      <a:pPr algn="l" fontAlgn="ctr"/>
                      <a:r>
                        <a:rPr lang="en-US" sz="1200" b="0" i="0" u="none" strike="noStrike" dirty="0">
                          <a:effectLst/>
                          <a:latin typeface="Arial" panose="020B0604020202020204" pitchFamily="34" charset="0"/>
                        </a:rPr>
                        <a:t>Préprimaire</a:t>
                      </a:r>
                    </a:p>
                  </a:txBody>
                  <a:tcPr marL="94378" marR="5243" marT="5243"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dirty="0">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dirty="0">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r>
                        <a:rPr lang="en-US" sz="1200" b="0" i="0" u="none" strike="noStrike">
                          <a:effectLst/>
                          <a:latin typeface="Arial" panose="020B0604020202020204" pitchFamily="34" charset="0"/>
                        </a:rPr>
                        <a:t>100.0</a:t>
                      </a: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dirty="0">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r>
                        <a:rPr lang="en-US" sz="1200" b="1" i="0" u="none" strike="noStrike" dirty="0">
                          <a:effectLst/>
                          <a:latin typeface="Arial" panose="020B0604020202020204" pitchFamily="34" charset="0"/>
                        </a:rPr>
                        <a:t> </a:t>
                      </a:r>
                    </a:p>
                  </a:txBody>
                  <a:tcPr marL="5243" marR="5243" marT="5243" marB="0" anchor="ctr">
                    <a:lnL>
                      <a:noFill/>
                    </a:lnL>
                    <a:lnR w="12700" cap="flat" cmpd="sng" algn="ctr">
                      <a:solidFill>
                        <a:schemeClr val="tx1"/>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a16="http://schemas.microsoft.com/office/drawing/2014/main" xmlns="" val="2490210680"/>
                  </a:ext>
                </a:extLst>
              </a:tr>
              <a:tr h="195166">
                <a:tc>
                  <a:txBody>
                    <a:bodyPr/>
                    <a:lstStyle/>
                    <a:p>
                      <a:pPr algn="l" fontAlgn="ctr"/>
                      <a:r>
                        <a:rPr lang="en-US" sz="1200" b="0" i="0" u="none" strike="noStrike" dirty="0">
                          <a:effectLst/>
                          <a:latin typeface="Arial" panose="020B0604020202020204" pitchFamily="34" charset="0"/>
                        </a:rPr>
                        <a:t>Primaire</a:t>
                      </a:r>
                    </a:p>
                  </a:txBody>
                  <a:tcPr marL="94378" marR="5243" marT="5243"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dirty="0">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dirty="0">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r>
                        <a:rPr lang="en-US" sz="1200" b="0" i="0" u="none" strike="noStrike">
                          <a:effectLst/>
                          <a:latin typeface="Arial" panose="020B0604020202020204" pitchFamily="34" charset="0"/>
                        </a:rPr>
                        <a:t>100.0</a:t>
                      </a: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r>
                        <a:rPr lang="en-US" sz="1200" b="1" i="0" u="none" strike="noStrike" dirty="0">
                          <a:effectLst/>
                          <a:latin typeface="Arial" panose="020B0604020202020204" pitchFamily="34" charset="0"/>
                        </a:rPr>
                        <a:t> </a:t>
                      </a:r>
                    </a:p>
                  </a:txBody>
                  <a:tcPr marL="5243" marR="5243" marT="5243" marB="0" anchor="ctr">
                    <a:lnL>
                      <a:noFill/>
                    </a:lnL>
                    <a:lnR w="12700" cap="flat" cmpd="sng" algn="ctr">
                      <a:solidFill>
                        <a:schemeClr val="tx1"/>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a16="http://schemas.microsoft.com/office/drawing/2014/main" xmlns="" val="2096431203"/>
                  </a:ext>
                </a:extLst>
              </a:tr>
              <a:tr h="260558">
                <a:tc>
                  <a:txBody>
                    <a:bodyPr/>
                    <a:lstStyle/>
                    <a:p>
                      <a:pPr algn="l" fontAlgn="ctr"/>
                      <a:r>
                        <a:rPr lang="en-US" sz="1200" b="0" i="0" u="none" strike="noStrike" dirty="0">
                          <a:effectLst/>
                          <a:latin typeface="Arial" panose="020B0604020202020204" pitchFamily="34" charset="0"/>
                        </a:rPr>
                        <a:t>Secondaire</a:t>
                      </a:r>
                    </a:p>
                  </a:txBody>
                  <a:tcPr marL="94378" marR="5243" marT="5243" marB="0">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200" b="0" i="0" u="none" strike="noStrike">
                        <a:effectLst/>
                        <a:latin typeface="Arial" panose="020B0604020202020204" pitchFamily="34" charset="0"/>
                      </a:endParaRPr>
                    </a:p>
                  </a:txBody>
                  <a:tcPr marL="5243" marR="5243" marT="5243"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200" b="0" i="0" u="none" strike="noStrike">
                        <a:effectLst/>
                        <a:latin typeface="Arial" panose="020B0604020202020204" pitchFamily="34" charset="0"/>
                      </a:endParaRPr>
                    </a:p>
                  </a:txBody>
                  <a:tcPr marL="5243" marR="5243" marT="5243"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200" b="0" i="0" u="none" strike="noStrike">
                        <a:effectLst/>
                        <a:latin typeface="Arial" panose="020B0604020202020204" pitchFamily="34" charset="0"/>
                      </a:endParaRPr>
                    </a:p>
                  </a:txBody>
                  <a:tcPr marL="5243" marR="5243" marT="5243"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200" b="0" i="0" u="none" strike="noStrike">
                        <a:effectLst/>
                        <a:latin typeface="Arial" panose="020B0604020202020204" pitchFamily="34" charset="0"/>
                      </a:endParaRPr>
                    </a:p>
                  </a:txBody>
                  <a:tcPr marL="5243" marR="5243" marT="5243"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200" b="0" i="0" u="none" strike="noStrike" dirty="0">
                        <a:effectLst/>
                        <a:latin typeface="Arial" panose="020B0604020202020204" pitchFamily="34" charset="0"/>
                      </a:endParaRPr>
                    </a:p>
                  </a:txBody>
                  <a:tcPr marL="5243" marR="5243" marT="5243"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200" b="0" i="0" u="none" strike="noStrike">
                        <a:effectLst/>
                        <a:latin typeface="Arial" panose="020B0604020202020204" pitchFamily="34" charset="0"/>
                      </a:endParaRPr>
                    </a:p>
                  </a:txBody>
                  <a:tcPr marL="5243" marR="5243" marT="5243"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200" b="0" i="0" u="none" strike="noStrike">
                        <a:effectLst/>
                        <a:latin typeface="Arial" panose="020B0604020202020204" pitchFamily="34" charset="0"/>
                      </a:endParaRPr>
                    </a:p>
                  </a:txBody>
                  <a:tcPr marL="5243" marR="5243" marT="5243"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200" b="0" i="0" u="none" strike="noStrike">
                        <a:effectLst/>
                        <a:latin typeface="Arial" panose="020B0604020202020204" pitchFamily="34" charset="0"/>
                      </a:endParaRPr>
                    </a:p>
                  </a:txBody>
                  <a:tcPr marL="5243" marR="5243" marT="5243"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200" b="0" i="0" u="none" strike="noStrike">
                        <a:effectLst/>
                        <a:latin typeface="Arial" panose="020B0604020202020204" pitchFamily="34" charset="0"/>
                      </a:endParaRPr>
                    </a:p>
                  </a:txBody>
                  <a:tcPr marL="5243" marR="5243" marT="5243"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200" b="0" i="0" u="none" strike="noStrike">
                        <a:effectLst/>
                        <a:latin typeface="Arial" panose="020B0604020202020204" pitchFamily="34" charset="0"/>
                      </a:endParaRPr>
                    </a:p>
                  </a:txBody>
                  <a:tcPr marL="5243" marR="5243" marT="5243"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200" b="0" i="0" u="none" strike="noStrike" dirty="0">
                        <a:effectLst/>
                        <a:latin typeface="Arial" panose="020B0604020202020204" pitchFamily="34" charset="0"/>
                      </a:endParaRPr>
                    </a:p>
                  </a:txBody>
                  <a:tcPr marL="5243" marR="5243" marT="5243"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r>
                        <a:rPr lang="en-US" sz="1200" b="0" i="0" u="none" strike="noStrike">
                          <a:effectLst/>
                          <a:latin typeface="Arial" panose="020B0604020202020204" pitchFamily="34" charset="0"/>
                        </a:rPr>
                        <a:t>100.0</a:t>
                      </a:r>
                    </a:p>
                  </a:txBody>
                  <a:tcPr marL="5243" marR="5243" marT="5243"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200" b="0" i="0" u="none" strike="noStrike" dirty="0">
                        <a:effectLst/>
                        <a:latin typeface="Arial" panose="020B0604020202020204" pitchFamily="34" charset="0"/>
                      </a:endParaRPr>
                    </a:p>
                  </a:txBody>
                  <a:tcPr marL="5243" marR="5243" marT="5243"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200" b="0" i="0" u="none" strike="noStrike">
                        <a:effectLst/>
                        <a:latin typeface="Arial" panose="020B0604020202020204" pitchFamily="34" charset="0"/>
                      </a:endParaRPr>
                    </a:p>
                  </a:txBody>
                  <a:tcPr marL="5243" marR="5243" marT="5243"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r>
                        <a:rPr lang="en-US" sz="1200" b="1" i="0" u="none" strike="noStrike" dirty="0">
                          <a:effectLst/>
                          <a:latin typeface="Arial" panose="020B0604020202020204" pitchFamily="34" charset="0"/>
                        </a:rPr>
                        <a:t> </a:t>
                      </a:r>
                    </a:p>
                  </a:txBody>
                  <a:tcPr marL="5243" marR="5243" marT="5243"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981698887"/>
                  </a:ext>
                </a:extLst>
              </a:tr>
              <a:tr h="195166">
                <a:tc gridSpan="16">
                  <a:txBody>
                    <a:bodyPr/>
                    <a:lstStyle/>
                    <a:p>
                      <a:pPr algn="ctr" fontAlgn="ctr"/>
                      <a:r>
                        <a:rPr lang="en-US" sz="1100" b="1" i="0" u="none" strike="noStrike" baseline="30000" dirty="0">
                          <a:effectLst/>
                          <a:latin typeface="Arial" panose="020B0604020202020204" pitchFamily="34" charset="0"/>
                        </a:rPr>
                        <a:t>1 </a:t>
                      </a:r>
                      <a:r>
                        <a:rPr lang="en-US" sz="1100" b="1" i="0" u="none" strike="noStrike" dirty="0">
                          <a:effectLst/>
                          <a:latin typeface="Arial" panose="020B0604020202020204" pitchFamily="34" charset="0"/>
                        </a:rPr>
                        <a:t>Indicateur des ODD (cibles 4.a et 6.1) - Les services d'eau potable de base dans les écoles se réfèrent à l'eau disponible à l'école à partir d'une source améliorée.</a:t>
                      </a:r>
                    </a:p>
                  </a:txBody>
                  <a:tcPr marL="5243" marR="5243" marT="52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495304600"/>
                  </a:ext>
                </a:extLst>
              </a:tr>
              <a:tr h="384893">
                <a:tc gridSpan="16">
                  <a:txBody>
                    <a:bodyPr/>
                    <a:lstStyle/>
                    <a:p>
                      <a:pPr algn="l" fontAlgn="b"/>
                      <a:r>
                        <a:rPr lang="en-US" sz="1100" b="0" i="0" u="none" strike="noStrike" baseline="30000" dirty="0">
                          <a:effectLst/>
                          <a:latin typeface="Arial" panose="020B0604020202020204" pitchFamily="34" charset="0"/>
                        </a:rPr>
                        <a:t>A </a:t>
                      </a:r>
                      <a:r>
                        <a:rPr lang="en-US" sz="1100" b="0" i="0" u="none" strike="noStrike" dirty="0">
                          <a:effectLst/>
                          <a:latin typeface="Arial" panose="020B0604020202020204" pitchFamily="34" charset="0"/>
                        </a:rPr>
                        <a:t>L'eau livrée et conditionnée est considérée comme une source améliorée d'eau potable selon la nouvelle définition des ODD. </a:t>
                      </a:r>
                      <a:br>
                        <a:rPr lang="en-US" sz="1100" b="0" i="0" u="none" strike="noStrike" dirty="0">
                          <a:effectLst/>
                          <a:latin typeface="Arial" panose="020B0604020202020204" pitchFamily="34" charset="0"/>
                        </a:rPr>
                      </a:br>
                      <a:r>
                        <a:rPr lang="en-US" sz="1100" b="0" i="0" u="none" strike="noStrike" baseline="30000" dirty="0">
                          <a:effectLst/>
                          <a:latin typeface="Arial" panose="020B0604020202020204" pitchFamily="34" charset="0"/>
                        </a:rPr>
                        <a:t>B</a:t>
                      </a:r>
                      <a:r>
                        <a:rPr lang="en-US" sz="1100" b="0" i="0" u="none" strike="noStrike" dirty="0">
                          <a:effectLst/>
                          <a:latin typeface="Arial" panose="020B0604020202020204" pitchFamily="34" charset="0"/>
                        </a:rPr>
                        <a:t> La disponibilité de l'eau est basée sur le jour de l'enquête/du questionnaire et fait référence à l'eau disponible sur place, qu'elle provienne directement de la source principale ou qu'elle soit stockée.</a:t>
                      </a:r>
                    </a:p>
                  </a:txBody>
                  <a:tcPr marL="5243" marR="5243" marT="52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144508469"/>
                  </a:ext>
                </a:extLst>
              </a:tr>
              <a:tr h="195166">
                <a:tc gridSpan="16">
                  <a:txBody>
                    <a:bodyPr/>
                    <a:lstStyle/>
                    <a:p>
                      <a:pPr algn="ctr" fontAlgn="b"/>
                      <a:r>
                        <a:rPr lang="en-US" sz="1100" b="0" i="0" u="none" strike="noStrike" dirty="0">
                          <a:effectLst/>
                          <a:latin typeface="Arial" panose="020B0604020202020204" pitchFamily="34" charset="0"/>
                        </a:rPr>
                        <a:t> </a:t>
                      </a:r>
                    </a:p>
                  </a:txBody>
                  <a:tcPr marL="5243" marR="5243" marT="5243"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299284868"/>
                  </a:ext>
                </a:extLst>
              </a:tr>
              <a:tr h="954074">
                <a:tc gridSpan="16">
                  <a:txBody>
                    <a:bodyPr/>
                    <a:lstStyle/>
                    <a:p>
                      <a:pPr algn="l" fontAlgn="ctr"/>
                      <a:r>
                        <a:rPr lang="en-US" sz="1100" b="0" i="1" u="none" strike="noStrike" dirty="0">
                          <a:effectLst/>
                          <a:latin typeface="Arial" panose="020B0604020202020204" pitchFamily="34" charset="0"/>
                        </a:rPr>
                        <a:t>- La somme des valeurs des colonnes B à L doit être égale à 100,0.</a:t>
                      </a:r>
                    </a:p>
                    <a:p>
                      <a:pPr algn="l" fontAlgn="ctr"/>
                      <a:r>
                        <a:rPr lang="en-US" sz="1100" b="0" i="1" u="none" strike="noStrike" dirty="0">
                          <a:effectLst/>
                          <a:latin typeface="Arial" panose="020B0604020202020204" pitchFamily="34" charset="0"/>
                        </a:rPr>
                        <a:t>- Les écoles sont considérées comme disposant d'une source améliorée d'eau potable si W1 = canalisation, puits/source protégé(e), eau de pluie, eau en bouteille conditionnée, camion-citerne ou charrette.</a:t>
                      </a:r>
                    </a:p>
                    <a:p>
                      <a:pPr algn="l" fontAlgn="ctr"/>
                      <a:r>
                        <a:rPr lang="en-US" sz="1100" b="0" i="1" u="none" strike="noStrike" dirty="0">
                          <a:effectLst/>
                          <a:latin typeface="Arial" panose="020B0604020202020204" pitchFamily="34" charset="0"/>
                        </a:rPr>
                        <a:t>- Les écoles sont considérées comme ayant de l'eau à disposition si W2 = oui </a:t>
                      </a:r>
                    </a:p>
                    <a:p>
                      <a:pPr algn="l" fontAlgn="ctr"/>
                      <a:r>
                        <a:rPr lang="en-US" sz="1100" b="0" i="1" u="none" strike="noStrike" dirty="0">
                          <a:effectLst/>
                          <a:latin typeface="Arial" panose="020B0604020202020204" pitchFamily="34" charset="0"/>
                        </a:rPr>
                        <a:t>- Les écoles disposent d'un service d'eau potable de base si W1 = une source améliorée et W2 = oui</a:t>
                      </a:r>
                    </a:p>
                    <a:p>
                      <a:pPr algn="l" fontAlgn="ctr"/>
                      <a:r>
                        <a:rPr lang="en-US" sz="1100" b="0" i="1" u="none" strike="noStrike" dirty="0">
                          <a:effectLst/>
                          <a:latin typeface="Arial" panose="020B0604020202020204" pitchFamily="34" charset="0"/>
                        </a:rPr>
                        <a:t>- Les dénominateurs sont le nombre total d'écoles dans chaque désagrégation (total, zone, niveau scolaire, région).</a:t>
                      </a:r>
                    </a:p>
                  </a:txBody>
                  <a:tcPr marL="5243" marR="5243" marT="5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E3F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064163556"/>
                  </a:ext>
                </a:extLst>
              </a:tr>
            </a:tbl>
          </a:graphicData>
        </a:graphic>
      </p:graphicFrame>
    </p:spTree>
    <p:extLst>
      <p:ext uri="{BB962C8B-B14F-4D97-AF65-F5344CB8AC3E}">
        <p14:creationId xmlns:p14="http://schemas.microsoft.com/office/powerpoint/2010/main" val="605826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F99460B6-32B6-4D4C-AF12-B6FE1104EBEE}"/>
              </a:ext>
            </a:extLst>
          </p:cNvPr>
          <p:cNvGraphicFramePr>
            <a:graphicFrameLocks noGrp="1"/>
          </p:cNvGraphicFramePr>
          <p:nvPr>
            <p:extLst>
              <p:ext uri="{D42A27DB-BD31-4B8C-83A1-F6EECF244321}">
                <p14:modId xmlns:p14="http://schemas.microsoft.com/office/powerpoint/2010/main" val="1248135434"/>
              </p:ext>
            </p:extLst>
          </p:nvPr>
        </p:nvGraphicFramePr>
        <p:xfrm>
          <a:off x="286582" y="280377"/>
          <a:ext cx="11618836" cy="6058737"/>
        </p:xfrm>
        <a:graphic>
          <a:graphicData uri="http://schemas.openxmlformats.org/drawingml/2006/table">
            <a:tbl>
              <a:tblPr/>
              <a:tblGrid>
                <a:gridCol w="1187445">
                  <a:extLst>
                    <a:ext uri="{9D8B030D-6E8A-4147-A177-3AD203B41FA5}">
                      <a16:colId xmlns:a16="http://schemas.microsoft.com/office/drawing/2014/main" xmlns="" val="403375858"/>
                    </a:ext>
                  </a:extLst>
                </a:gridCol>
                <a:gridCol w="593311">
                  <a:extLst>
                    <a:ext uri="{9D8B030D-6E8A-4147-A177-3AD203B41FA5}">
                      <a16:colId xmlns:a16="http://schemas.microsoft.com/office/drawing/2014/main" xmlns="" val="2573090383"/>
                    </a:ext>
                  </a:extLst>
                </a:gridCol>
                <a:gridCol w="913285">
                  <a:extLst>
                    <a:ext uri="{9D8B030D-6E8A-4147-A177-3AD203B41FA5}">
                      <a16:colId xmlns:a16="http://schemas.microsoft.com/office/drawing/2014/main" xmlns="" val="3962671618"/>
                    </a:ext>
                  </a:extLst>
                </a:gridCol>
                <a:gridCol w="935393">
                  <a:extLst>
                    <a:ext uri="{9D8B030D-6E8A-4147-A177-3AD203B41FA5}">
                      <a16:colId xmlns:a16="http://schemas.microsoft.com/office/drawing/2014/main" xmlns="" val="508814615"/>
                    </a:ext>
                  </a:extLst>
                </a:gridCol>
                <a:gridCol w="571203">
                  <a:extLst>
                    <a:ext uri="{9D8B030D-6E8A-4147-A177-3AD203B41FA5}">
                      <a16:colId xmlns:a16="http://schemas.microsoft.com/office/drawing/2014/main" xmlns="" val="3018002060"/>
                    </a:ext>
                  </a:extLst>
                </a:gridCol>
                <a:gridCol w="753298">
                  <a:extLst>
                    <a:ext uri="{9D8B030D-6E8A-4147-A177-3AD203B41FA5}">
                      <a16:colId xmlns:a16="http://schemas.microsoft.com/office/drawing/2014/main" xmlns="" val="2169402399"/>
                    </a:ext>
                  </a:extLst>
                </a:gridCol>
                <a:gridCol w="82283">
                  <a:extLst>
                    <a:ext uri="{9D8B030D-6E8A-4147-A177-3AD203B41FA5}">
                      <a16:colId xmlns:a16="http://schemas.microsoft.com/office/drawing/2014/main" xmlns="" val="3916942595"/>
                    </a:ext>
                  </a:extLst>
                </a:gridCol>
                <a:gridCol w="869277">
                  <a:extLst>
                    <a:ext uri="{9D8B030D-6E8A-4147-A177-3AD203B41FA5}">
                      <a16:colId xmlns:a16="http://schemas.microsoft.com/office/drawing/2014/main" xmlns="" val="3278239973"/>
                    </a:ext>
                  </a:extLst>
                </a:gridCol>
                <a:gridCol w="695739">
                  <a:extLst>
                    <a:ext uri="{9D8B030D-6E8A-4147-A177-3AD203B41FA5}">
                      <a16:colId xmlns:a16="http://schemas.microsoft.com/office/drawing/2014/main" xmlns="" val="354351955"/>
                    </a:ext>
                  </a:extLst>
                </a:gridCol>
                <a:gridCol w="508506">
                  <a:extLst>
                    <a:ext uri="{9D8B030D-6E8A-4147-A177-3AD203B41FA5}">
                      <a16:colId xmlns:a16="http://schemas.microsoft.com/office/drawing/2014/main" xmlns="" val="3315999528"/>
                    </a:ext>
                  </a:extLst>
                </a:gridCol>
                <a:gridCol w="82283">
                  <a:extLst>
                    <a:ext uri="{9D8B030D-6E8A-4147-A177-3AD203B41FA5}">
                      <a16:colId xmlns:a16="http://schemas.microsoft.com/office/drawing/2014/main" xmlns="" val="1649249629"/>
                    </a:ext>
                  </a:extLst>
                </a:gridCol>
                <a:gridCol w="691174">
                  <a:extLst>
                    <a:ext uri="{9D8B030D-6E8A-4147-A177-3AD203B41FA5}">
                      <a16:colId xmlns:a16="http://schemas.microsoft.com/office/drawing/2014/main" xmlns="" val="4169826750"/>
                    </a:ext>
                  </a:extLst>
                </a:gridCol>
                <a:gridCol w="596533">
                  <a:extLst>
                    <a:ext uri="{9D8B030D-6E8A-4147-A177-3AD203B41FA5}">
                      <a16:colId xmlns:a16="http://schemas.microsoft.com/office/drawing/2014/main" xmlns="" val="40630761"/>
                    </a:ext>
                  </a:extLst>
                </a:gridCol>
                <a:gridCol w="924339">
                  <a:extLst>
                    <a:ext uri="{9D8B030D-6E8A-4147-A177-3AD203B41FA5}">
                      <a16:colId xmlns:a16="http://schemas.microsoft.com/office/drawing/2014/main" xmlns="" val="436520032"/>
                    </a:ext>
                  </a:extLst>
                </a:gridCol>
                <a:gridCol w="1043609">
                  <a:extLst>
                    <a:ext uri="{9D8B030D-6E8A-4147-A177-3AD203B41FA5}">
                      <a16:colId xmlns:a16="http://schemas.microsoft.com/office/drawing/2014/main" xmlns="" val="3900884644"/>
                    </a:ext>
                  </a:extLst>
                </a:gridCol>
                <a:gridCol w="1171158">
                  <a:extLst>
                    <a:ext uri="{9D8B030D-6E8A-4147-A177-3AD203B41FA5}">
                      <a16:colId xmlns:a16="http://schemas.microsoft.com/office/drawing/2014/main" xmlns="" val="3696070190"/>
                    </a:ext>
                  </a:extLst>
                </a:gridCol>
              </a:tblGrid>
              <a:tr h="280535">
                <a:tc gridSpan="16">
                  <a:txBody>
                    <a:bodyPr/>
                    <a:lstStyle/>
                    <a:p>
                      <a:pPr algn="l" fontAlgn="ctr"/>
                      <a:r>
                        <a:rPr lang="en-US" sz="1400" b="1" i="0" u="none" strike="noStrike" dirty="0">
                          <a:solidFill>
                            <a:srgbClr val="FFFFFF"/>
                          </a:solidFill>
                          <a:effectLst/>
                          <a:latin typeface="Arial" panose="020B0604020202020204" pitchFamily="34" charset="0"/>
                        </a:rPr>
                        <a:t>Tableau W1-2 : Services d'eau potable de base dans les écoles</a:t>
                      </a:r>
                    </a:p>
                  </a:txBody>
                  <a:tcPr marL="5243" marR="5243" marT="52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290694678"/>
                  </a:ext>
                </a:extLst>
              </a:tr>
              <a:tr h="195166">
                <a:tc gridSpan="16">
                  <a:txBody>
                    <a:bodyPr/>
                    <a:lstStyle/>
                    <a:p>
                      <a:pPr algn="l" fontAlgn="ctr"/>
                      <a:r>
                        <a:rPr lang="en-US" sz="1200" b="0" i="0" u="none" strike="noStrike" dirty="0">
                          <a:effectLst/>
                          <a:latin typeface="Arial" panose="020B0604020202020204" pitchFamily="34" charset="0"/>
                        </a:rPr>
                        <a:t>Répartition en pourcentage des écoles selon la source principale d'eau potable et pourcentage d'écoles disposant de services d'eau potable de base, </a:t>
                      </a:r>
                      <a:r>
                        <a:rPr lang="en-US" sz="1200" b="0" i="0" u="none" strike="noStrike" dirty="0">
                          <a:solidFill>
                            <a:srgbClr val="FF0000"/>
                          </a:solidFill>
                          <a:effectLst/>
                          <a:latin typeface="Arial" panose="020B0604020202020204" pitchFamily="34" charset="0"/>
                        </a:rPr>
                        <a:t>nom de l'enquête, année</a:t>
                      </a:r>
                    </a:p>
                  </a:txBody>
                  <a:tcPr marL="5243" marR="5243" marT="52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325042982"/>
                  </a:ext>
                </a:extLst>
              </a:tr>
              <a:tr h="226787">
                <a:tc rowSpan="3">
                  <a:txBody>
                    <a:bodyPr/>
                    <a:lstStyle/>
                    <a:p>
                      <a:pPr algn="ctr" fontAlgn="t"/>
                      <a:r>
                        <a:rPr lang="en-US" sz="1200" b="0" i="0" u="none" strike="noStrike" dirty="0">
                          <a:effectLst/>
                          <a:latin typeface="Arial" panose="020B0604020202020204" pitchFamily="34" charset="0"/>
                        </a:rPr>
                        <a:t> </a:t>
                      </a:r>
                    </a:p>
                  </a:txBody>
                  <a:tcPr marL="5243" marR="5243" marT="5243" marB="0">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9">
                  <a:txBody>
                    <a:bodyPr/>
                    <a:lstStyle/>
                    <a:p>
                      <a:pPr algn="ctr" fontAlgn="b"/>
                      <a:r>
                        <a:rPr lang="en-US" sz="1200" b="1" i="0" u="none" strike="noStrike" dirty="0">
                          <a:effectLst/>
                          <a:latin typeface="Arial" panose="020B0604020202020204" pitchFamily="34" charset="0"/>
                        </a:rPr>
                        <a:t>Principale source d'eau potable</a:t>
                      </a:r>
                    </a:p>
                  </a:txBody>
                  <a:tcPr marL="5243" marR="5243" marT="52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200" b="1" i="0" u="none" strike="noStrike">
                          <a:effectLst/>
                          <a:latin typeface="Arial" panose="020B0604020202020204" pitchFamily="34" charset="0"/>
                        </a:rPr>
                        <a:t> </a:t>
                      </a:r>
                    </a:p>
                  </a:txBody>
                  <a:tcPr marL="5243" marR="5243" marT="52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b"/>
                      <a:r>
                        <a:rPr lang="en-US" sz="1200" b="0" i="0" u="none" strike="noStrike">
                          <a:effectLst/>
                          <a:latin typeface="Arial" panose="020B0604020202020204" pitchFamily="34" charset="0"/>
                        </a:rPr>
                        <a:t>Pas de source d'eau</a:t>
                      </a:r>
                    </a:p>
                  </a:txBody>
                  <a:tcPr marL="5243" marR="5243" marT="52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b"/>
                      <a:r>
                        <a:rPr lang="en-US" sz="1200" b="0" i="0" u="none" strike="noStrike">
                          <a:effectLst/>
                          <a:latin typeface="Arial" panose="020B0604020202020204" pitchFamily="34" charset="0"/>
                        </a:rPr>
                        <a:t>Total</a:t>
                      </a:r>
                    </a:p>
                  </a:txBody>
                  <a:tcPr marL="5243" marR="5243" marT="52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b"/>
                      <a:r>
                        <a:rPr lang="en-US" sz="1200" b="0" i="0" u="none" strike="noStrike">
                          <a:effectLst/>
                          <a:latin typeface="Arial" panose="020B0604020202020204" pitchFamily="34" charset="0"/>
                        </a:rPr>
                        <a:t>Pourcentage de personnes disposant d'une source d'eau potable améliorée</a:t>
                      </a:r>
                    </a:p>
                  </a:txBody>
                  <a:tcPr marL="5243" marR="5243" marT="52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b"/>
                      <a:r>
                        <a:rPr lang="en-US" sz="1200" b="0" i="0" u="none" strike="noStrike">
                          <a:effectLst/>
                          <a:latin typeface="Arial" panose="020B0604020202020204" pitchFamily="34" charset="0"/>
                        </a:rPr>
                        <a:t>Pourcentage d'eau disponible</a:t>
                      </a:r>
                      <a:r>
                        <a:rPr lang="en-US" sz="1200" b="0" i="0" u="none" strike="noStrike" baseline="30000">
                          <a:effectLst/>
                          <a:latin typeface="Arial" panose="020B0604020202020204" pitchFamily="34" charset="0"/>
                        </a:rPr>
                        <a:t>B</a:t>
                      </a:r>
                      <a:endParaRPr lang="en-US" sz="1200" b="0" i="0" u="none" strike="noStrike">
                        <a:effectLst/>
                        <a:latin typeface="Arial" panose="020B0604020202020204" pitchFamily="34" charset="0"/>
                      </a:endParaRPr>
                    </a:p>
                  </a:txBody>
                  <a:tcPr marL="5243" marR="5243" marT="52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b"/>
                      <a:r>
                        <a:rPr lang="en-US" sz="1200" b="1" i="0" u="none" strike="noStrike" dirty="0">
                          <a:effectLst/>
                          <a:latin typeface="Arial" panose="020B0604020202020204" pitchFamily="34" charset="0"/>
                        </a:rPr>
                        <a:t>Pourcentage de personnes bénéficiant de services d'eau de base</a:t>
                      </a:r>
                      <a:r>
                        <a:rPr lang="en-US" sz="1200" b="1" i="0" u="none" strike="noStrike" baseline="30000" dirty="0">
                          <a:effectLst/>
                          <a:latin typeface="Arial" panose="020B0604020202020204" pitchFamily="34" charset="0"/>
                        </a:rPr>
                        <a:t>1</a:t>
                      </a:r>
                      <a:endParaRPr lang="en-US" sz="1200" b="1" i="0" u="none" strike="noStrike" dirty="0">
                        <a:effectLst/>
                        <a:latin typeface="Arial" panose="020B0604020202020204" pitchFamily="34" charset="0"/>
                      </a:endParaRPr>
                    </a:p>
                  </a:txBody>
                  <a:tcPr marL="5243" marR="5243" marT="5243"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223535472"/>
                  </a:ext>
                </a:extLst>
              </a:tr>
              <a:tr h="195166">
                <a:tc vMerge="1">
                  <a:txBody>
                    <a:bodyPr/>
                    <a:lstStyle/>
                    <a:p>
                      <a:endParaRPr lang="en-US"/>
                    </a:p>
                  </a:txBody>
                  <a:tcPr/>
                </a:tc>
                <a:tc gridSpan="5">
                  <a:txBody>
                    <a:bodyPr/>
                    <a:lstStyle/>
                    <a:p>
                      <a:pPr algn="ctr" fontAlgn="b"/>
                      <a:r>
                        <a:rPr lang="en-US" sz="1200" b="1" i="0" u="none" strike="noStrike" dirty="0">
                          <a:effectLst/>
                          <a:latin typeface="Arial" panose="020B0604020202020204" pitchFamily="34" charset="0"/>
                        </a:rPr>
                        <a:t>Sources améliorées</a:t>
                      </a:r>
                    </a:p>
                  </a:txBody>
                  <a:tcPr marL="5243" marR="5243" marT="52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b"/>
                      <a:r>
                        <a:rPr lang="en-US" sz="1200" b="1" i="0" u="none" strike="noStrike">
                          <a:effectLst/>
                          <a:latin typeface="Arial" panose="020B0604020202020204" pitchFamily="34" charset="0"/>
                        </a:rPr>
                        <a:t> </a:t>
                      </a:r>
                    </a:p>
                  </a:txBody>
                  <a:tcPr marL="5243" marR="5243" marT="52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200" b="1" i="0" u="none" strike="noStrike">
                          <a:effectLst/>
                          <a:latin typeface="Arial" panose="020B0604020202020204" pitchFamily="34" charset="0"/>
                        </a:rPr>
                        <a:t>Sources non améliorées</a:t>
                      </a:r>
                    </a:p>
                  </a:txBody>
                  <a:tcPr marL="5243" marR="5243" marT="52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b"/>
                      <a:r>
                        <a:rPr lang="en-US" sz="1200" b="1" i="0" u="none" strike="noStrike">
                          <a:effectLst/>
                          <a:latin typeface="Arial" panose="020B0604020202020204" pitchFamily="34" charset="0"/>
                        </a:rPr>
                        <a:t> </a:t>
                      </a:r>
                    </a:p>
                  </a:txBody>
                  <a:tcPr marL="5243" marR="5243" marT="5243" marB="0" anchor="b">
                    <a:lnL>
                      <a:noFill/>
                    </a:lnL>
                    <a:lnR>
                      <a:noFill/>
                    </a:lnR>
                    <a:lnT w="6350" cap="flat" cmpd="sng" algn="ctr">
                      <a:solidFill>
                        <a:srgbClr val="000000"/>
                      </a:solidFill>
                      <a:prstDash val="solid"/>
                      <a:round/>
                      <a:headEnd type="none" w="med" len="med"/>
                      <a:tailEnd type="none" w="med" len="med"/>
                    </a:lnT>
                    <a:lnB>
                      <a:noFill/>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3409240691"/>
                  </a:ext>
                </a:extLst>
              </a:tr>
              <a:tr h="764347">
                <a:tc vMerge="1">
                  <a:txBody>
                    <a:bodyPr/>
                    <a:lstStyle/>
                    <a:p>
                      <a:endParaRPr lang="en-US"/>
                    </a:p>
                  </a:txBody>
                  <a:tcPr/>
                </a:tc>
                <a:tc>
                  <a:txBody>
                    <a:bodyPr/>
                    <a:lstStyle/>
                    <a:p>
                      <a:pPr algn="ctr" fontAlgn="b"/>
                      <a:r>
                        <a:rPr lang="en-US" sz="1200" b="0" i="0" u="none" strike="noStrike" dirty="0">
                          <a:effectLst/>
                          <a:latin typeface="Arial" panose="020B0604020202020204" pitchFamily="34" charset="0"/>
                        </a:rPr>
                        <a:t>Eau courante</a:t>
                      </a:r>
                    </a:p>
                  </a:txBody>
                  <a:tcPr marL="5243" marR="5243" marT="52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panose="020B0604020202020204" pitchFamily="34" charset="0"/>
                        </a:rPr>
                        <a:t>Puits / source protégé(e)</a:t>
                      </a:r>
                    </a:p>
                  </a:txBody>
                  <a:tcPr marL="5243" marR="5243" marT="52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panose="020B0604020202020204" pitchFamily="34" charset="0"/>
                        </a:rPr>
                        <a:t>Eau de pluie </a:t>
                      </a:r>
                    </a:p>
                  </a:txBody>
                  <a:tcPr marL="5243" marR="5243" marT="52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panose="020B0604020202020204" pitchFamily="34" charset="0"/>
                        </a:rPr>
                        <a:t>Camion-citerne ou </a:t>
                      </a:r>
                      <a:r>
                        <a:rPr lang="en-US" sz="1200" b="0" i="0" u="none" strike="noStrike" dirty="0" err="1">
                          <a:effectLst/>
                          <a:latin typeface="Arial" panose="020B0604020202020204" pitchFamily="34" charset="0"/>
                        </a:rPr>
                        <a:t>chariot</a:t>
                      </a:r>
                      <a:r>
                        <a:rPr lang="en-US" sz="1200" b="0" i="0" u="none" strike="noStrike" baseline="30000" dirty="0" err="1">
                          <a:effectLst/>
                          <a:latin typeface="Arial" panose="020B0604020202020204" pitchFamily="34" charset="0"/>
                        </a:rPr>
                        <a:t>A</a:t>
                      </a:r>
                      <a:endParaRPr lang="en-US" sz="1200" b="0" i="0" u="none" strike="noStrike" dirty="0">
                        <a:effectLst/>
                        <a:latin typeface="Arial" panose="020B0604020202020204" pitchFamily="34" charset="0"/>
                      </a:endParaRPr>
                    </a:p>
                  </a:txBody>
                  <a:tcPr marL="5243" marR="5243" marT="52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err="1">
                          <a:effectLst/>
                          <a:latin typeface="Arial" panose="020B0604020202020204" pitchFamily="34" charset="0"/>
                        </a:rPr>
                        <a:t>Eau </a:t>
                      </a:r>
                      <a:r>
                        <a:rPr lang="en-US" sz="1200" b="0" i="0" u="none" strike="noStrike" dirty="0">
                          <a:effectLst/>
                          <a:latin typeface="Arial" panose="020B0604020202020204" pitchFamily="34" charset="0"/>
                        </a:rPr>
                        <a:t>en bouteille</a:t>
                      </a:r>
                      <a:r>
                        <a:rPr lang="en-US" sz="1200" b="0" i="0" u="none" strike="noStrike" baseline="30000" dirty="0" err="1">
                          <a:effectLst/>
                          <a:latin typeface="Arial" panose="020B0604020202020204" pitchFamily="34" charset="0"/>
                        </a:rPr>
                        <a:t>A</a:t>
                      </a:r>
                      <a:endParaRPr lang="en-US" sz="1200" b="0" i="0" u="none" strike="noStrike" dirty="0">
                        <a:effectLst/>
                        <a:latin typeface="Arial" panose="020B0604020202020204" pitchFamily="34" charset="0"/>
                      </a:endParaRPr>
                    </a:p>
                  </a:txBody>
                  <a:tcPr marL="5243" marR="5243" marT="52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b"/>
                      <a:r>
                        <a:rPr lang="en-US" sz="1200" b="0" i="0" u="none" strike="noStrike" dirty="0">
                          <a:effectLst/>
                          <a:latin typeface="Arial" panose="020B0604020202020204" pitchFamily="34" charset="0"/>
                        </a:rPr>
                        <a:t>Puits / source </a:t>
                      </a:r>
                      <a:r>
                        <a:rPr lang="en-US" sz="1200" b="0" i="0" u="none" strike="noStrike" dirty="0" err="1">
                          <a:effectLst/>
                          <a:latin typeface="Arial" panose="020B0604020202020204" pitchFamily="34" charset="0"/>
                        </a:rPr>
                        <a:t>non protégé</a:t>
                      </a:r>
                      <a:r>
                        <a:rPr lang="en-US" sz="1200" b="0" i="0" u="none" strike="noStrike" dirty="0">
                          <a:effectLst/>
                          <a:latin typeface="Arial" panose="020B0604020202020204" pitchFamily="34" charset="0"/>
                        </a:rPr>
                        <a:t>(e)</a:t>
                      </a:r>
                    </a:p>
                  </a:txBody>
                  <a:tcPr marL="5243" marR="5243" marT="52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panose="020B0604020202020204" pitchFamily="34" charset="0"/>
                        </a:rPr>
                        <a:t>Eaux de surface</a:t>
                      </a:r>
                    </a:p>
                  </a:txBody>
                  <a:tcPr marL="5243" marR="5243" marT="52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panose="020B0604020202020204" pitchFamily="34" charset="0"/>
                        </a:rPr>
                        <a:t>Autres</a:t>
                      </a:r>
                    </a:p>
                  </a:txBody>
                  <a:tcPr marL="5243" marR="5243" marT="52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effectLst/>
                        <a:latin typeface="Arial" panose="020B0604020202020204" pitchFamily="34" charset="0"/>
                      </a:endParaRPr>
                    </a:p>
                  </a:txBody>
                  <a:tcPr marL="5243" marR="5243" marT="5243" marB="0" anchor="b">
                    <a:lnL>
                      <a:noFill/>
                    </a:lnL>
                    <a:lnR>
                      <a:noFill/>
                    </a:lnR>
                    <a:lnT>
                      <a:noFill/>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3856527445"/>
                  </a:ext>
                </a:extLst>
              </a:tr>
              <a:tr h="195166">
                <a:tc>
                  <a:txBody>
                    <a:bodyPr/>
                    <a:lstStyle/>
                    <a:p>
                      <a:pPr algn="l" fontAlgn="ctr"/>
                      <a:r>
                        <a:rPr lang="en-US" sz="1200" b="0" i="0" u="none" strike="noStrike">
                          <a:effectLst/>
                          <a:latin typeface="Arial" panose="020B0604020202020204" pitchFamily="34" charset="0"/>
                        </a:rPr>
                        <a:t> </a:t>
                      </a:r>
                    </a:p>
                  </a:txBody>
                  <a:tcPr marL="5243" marR="5243" marT="5243"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200" b="0" i="0" u="none" strike="noStrike" dirty="0">
                          <a:effectLst/>
                          <a:latin typeface="Arial" panose="020B0604020202020204" pitchFamily="34" charset="0"/>
                        </a:rPr>
                        <a:t> </a:t>
                      </a:r>
                    </a:p>
                  </a:txBody>
                  <a:tcPr marL="5243" marR="5243" marT="524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200" b="0" i="0" u="none" strike="noStrike" dirty="0">
                          <a:effectLst/>
                          <a:latin typeface="Arial" panose="020B0604020202020204" pitchFamily="34" charset="0"/>
                        </a:rPr>
                        <a:t> </a:t>
                      </a:r>
                    </a:p>
                  </a:txBody>
                  <a:tcPr marL="5243" marR="5243" marT="524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200" b="0" i="0" u="none" strike="noStrike" dirty="0">
                          <a:effectLst/>
                          <a:latin typeface="Arial" panose="020B0604020202020204" pitchFamily="34" charset="0"/>
                        </a:rPr>
                        <a:t> </a:t>
                      </a:r>
                    </a:p>
                  </a:txBody>
                  <a:tcPr marL="5243" marR="5243" marT="524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200" b="0" i="0" u="none" strike="noStrike">
                          <a:effectLst/>
                          <a:latin typeface="Arial" panose="020B0604020202020204" pitchFamily="34" charset="0"/>
                        </a:rPr>
                        <a:t> </a:t>
                      </a:r>
                    </a:p>
                  </a:txBody>
                  <a:tcPr marL="5243" marR="5243" marT="524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200" b="0" i="0" u="none" strike="noStrike" dirty="0">
                          <a:effectLst/>
                          <a:latin typeface="Arial" panose="020B0604020202020204" pitchFamily="34" charset="0"/>
                        </a:rPr>
                        <a:t> </a:t>
                      </a:r>
                    </a:p>
                  </a:txBody>
                  <a:tcPr marL="5243" marR="5243" marT="524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200" b="0" i="0" u="none" strike="noStrike">
                          <a:effectLst/>
                          <a:latin typeface="Arial" panose="020B0604020202020204" pitchFamily="34" charset="0"/>
                        </a:rPr>
                        <a:t> </a:t>
                      </a:r>
                    </a:p>
                  </a:txBody>
                  <a:tcPr marL="5243" marR="5243" marT="524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200" b="0" i="0" u="none" strike="noStrike">
                          <a:effectLst/>
                          <a:latin typeface="Arial" panose="020B0604020202020204" pitchFamily="34" charset="0"/>
                        </a:rPr>
                        <a:t> </a:t>
                      </a:r>
                    </a:p>
                  </a:txBody>
                  <a:tcPr marL="5243" marR="5243" marT="524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200" b="0" i="0" u="none" strike="noStrike">
                          <a:effectLst/>
                          <a:latin typeface="Arial" panose="020B0604020202020204" pitchFamily="34" charset="0"/>
                        </a:rPr>
                        <a:t> </a:t>
                      </a:r>
                    </a:p>
                  </a:txBody>
                  <a:tcPr marL="5243" marR="5243" marT="524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200" b="0" i="0" u="none" strike="noStrike">
                          <a:effectLst/>
                          <a:latin typeface="Arial" panose="020B0604020202020204" pitchFamily="34" charset="0"/>
                        </a:rPr>
                        <a:t> </a:t>
                      </a:r>
                    </a:p>
                  </a:txBody>
                  <a:tcPr marL="5243" marR="5243" marT="524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200" b="0" i="0" u="none" strike="noStrike">
                          <a:effectLst/>
                          <a:latin typeface="Arial" panose="020B0604020202020204" pitchFamily="34" charset="0"/>
                        </a:rPr>
                        <a:t> </a:t>
                      </a:r>
                    </a:p>
                  </a:txBody>
                  <a:tcPr marL="5243" marR="5243" marT="524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200" b="0" i="0" u="none" strike="noStrike">
                          <a:effectLst/>
                          <a:latin typeface="Arial" panose="020B0604020202020204" pitchFamily="34" charset="0"/>
                        </a:rPr>
                        <a:t> </a:t>
                      </a:r>
                    </a:p>
                  </a:txBody>
                  <a:tcPr marL="5243" marR="5243" marT="524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200" b="0" i="0" u="none" strike="noStrike">
                          <a:effectLst/>
                          <a:latin typeface="Arial" panose="020B0604020202020204" pitchFamily="34" charset="0"/>
                        </a:rPr>
                        <a:t> </a:t>
                      </a:r>
                    </a:p>
                  </a:txBody>
                  <a:tcPr marL="5243" marR="5243" marT="524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200" b="0" i="0" u="none" strike="noStrike">
                          <a:effectLst/>
                          <a:latin typeface="Arial" panose="020B0604020202020204" pitchFamily="34" charset="0"/>
                        </a:rPr>
                        <a:t> </a:t>
                      </a:r>
                    </a:p>
                  </a:txBody>
                  <a:tcPr marL="5243" marR="5243" marT="524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200" b="0" i="0" u="none" strike="noStrike">
                          <a:effectLst/>
                          <a:latin typeface="Arial" panose="020B0604020202020204" pitchFamily="34" charset="0"/>
                        </a:rPr>
                        <a:t> </a:t>
                      </a:r>
                    </a:p>
                  </a:txBody>
                  <a:tcPr marL="5243" marR="5243" marT="524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200" b="1" i="0" u="none" strike="noStrike">
                          <a:effectLst/>
                          <a:latin typeface="Arial" panose="020B0604020202020204" pitchFamily="34" charset="0"/>
                        </a:rPr>
                        <a:t> </a:t>
                      </a:r>
                    </a:p>
                  </a:txBody>
                  <a:tcPr marL="5243" marR="5243" marT="5243"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95000"/>
                      </a:schemeClr>
                    </a:solidFill>
                  </a:tcPr>
                </a:tc>
                <a:extLst>
                  <a:ext uri="{0D108BD9-81ED-4DB2-BD59-A6C34878D82A}">
                    <a16:rowId xmlns:a16="http://schemas.microsoft.com/office/drawing/2014/main" xmlns="" val="1066505929"/>
                  </a:ext>
                </a:extLst>
              </a:tr>
              <a:tr h="195166">
                <a:tc>
                  <a:txBody>
                    <a:bodyPr/>
                    <a:lstStyle/>
                    <a:p>
                      <a:pPr algn="l" fontAlgn="ctr"/>
                      <a:r>
                        <a:rPr lang="en-US" sz="1200" b="1" i="0" u="none" strike="noStrike">
                          <a:effectLst/>
                          <a:latin typeface="Arial" panose="020B0604020202020204" pitchFamily="34" charset="0"/>
                        </a:rPr>
                        <a:t>Total</a:t>
                      </a:r>
                    </a:p>
                  </a:txBody>
                  <a:tcPr marL="5243" marR="5243" marT="5243"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ctr"/>
                      <a:endParaRPr lang="en-US" sz="1200" b="1"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1" i="0" u="none" strike="noStrike" dirty="0">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1" i="0" u="none" strike="noStrike" dirty="0">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1" i="0" u="none" strike="noStrike" dirty="0">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1" i="0" u="none" strike="noStrike" dirty="0">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1"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1"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1"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1"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1"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1"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r>
                        <a:rPr lang="en-US" sz="1200" b="1" i="0" u="none" strike="noStrike">
                          <a:effectLst/>
                          <a:latin typeface="Arial" panose="020B0604020202020204" pitchFamily="34" charset="0"/>
                        </a:rPr>
                        <a:t>100.0</a:t>
                      </a:r>
                    </a:p>
                  </a:txBody>
                  <a:tcPr marL="5243" marR="5243" marT="5243" marB="0" anchor="ctr">
                    <a:lnL>
                      <a:noFill/>
                    </a:lnL>
                    <a:lnR>
                      <a:noFill/>
                    </a:lnR>
                    <a:lnT>
                      <a:noFill/>
                    </a:lnT>
                    <a:lnB>
                      <a:noFill/>
                    </a:lnB>
                  </a:tcPr>
                </a:tc>
                <a:tc>
                  <a:txBody>
                    <a:bodyPr/>
                    <a:lstStyle/>
                    <a:p>
                      <a:pPr algn="r" fontAlgn="ctr"/>
                      <a:endParaRPr lang="en-US" sz="1200" b="1"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1"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r>
                        <a:rPr lang="en-US" sz="1200" b="1" i="0" u="none" strike="noStrike" dirty="0">
                          <a:effectLst/>
                          <a:latin typeface="Arial" panose="020B0604020202020204" pitchFamily="34" charset="0"/>
                        </a:rPr>
                        <a:t> </a:t>
                      </a:r>
                    </a:p>
                  </a:txBody>
                  <a:tcPr marL="5243" marR="5243" marT="5243" marB="0" anchor="ctr">
                    <a:lnL>
                      <a:noFill/>
                    </a:lnL>
                    <a:lnR w="12700" cap="flat" cmpd="sng" algn="ctr">
                      <a:solidFill>
                        <a:schemeClr val="tx1"/>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a16="http://schemas.microsoft.com/office/drawing/2014/main" xmlns="" val="4014466131"/>
                  </a:ext>
                </a:extLst>
              </a:tr>
              <a:tr h="195166">
                <a:tc>
                  <a:txBody>
                    <a:bodyPr/>
                    <a:lstStyle/>
                    <a:p>
                      <a:pPr algn="l" fontAlgn="ctr"/>
                      <a:r>
                        <a:rPr lang="en-US" sz="900" b="0" i="0" u="none" strike="noStrike">
                          <a:effectLst/>
                          <a:latin typeface="Arial" panose="020B0604020202020204" pitchFamily="34" charset="0"/>
                        </a:rPr>
                        <a:t> </a:t>
                      </a:r>
                    </a:p>
                  </a:txBody>
                  <a:tcPr marL="5243" marR="5243" marT="5243"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ctr"/>
                      <a:endParaRPr lang="en-US" sz="9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9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900" b="0" i="0" u="none" strike="noStrike" dirty="0">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9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900" b="0" i="0" u="none" strike="noStrike" dirty="0">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9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9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9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9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9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9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9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9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9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r>
                        <a:rPr lang="en-US" sz="900" b="1" i="0" u="none" strike="noStrike" dirty="0">
                          <a:effectLst/>
                          <a:latin typeface="Arial" panose="020B0604020202020204" pitchFamily="34" charset="0"/>
                        </a:rPr>
                        <a:t> </a:t>
                      </a:r>
                    </a:p>
                  </a:txBody>
                  <a:tcPr marL="5243" marR="5243" marT="5243" marB="0" anchor="ctr">
                    <a:lnL>
                      <a:noFill/>
                    </a:lnL>
                    <a:lnR w="12700" cap="flat" cmpd="sng" algn="ctr">
                      <a:solidFill>
                        <a:schemeClr val="tx1"/>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a16="http://schemas.microsoft.com/office/drawing/2014/main" xmlns="" val="2273889879"/>
                  </a:ext>
                </a:extLst>
              </a:tr>
              <a:tr h="195166">
                <a:tc>
                  <a:txBody>
                    <a:bodyPr/>
                    <a:lstStyle/>
                    <a:p>
                      <a:pPr algn="l" fontAlgn="ctr"/>
                      <a:r>
                        <a:rPr lang="en-US" sz="1200" b="1" i="0" u="none" strike="noStrike">
                          <a:effectLst/>
                          <a:latin typeface="Arial" panose="020B0604020202020204" pitchFamily="34" charset="0"/>
                        </a:rPr>
                        <a:t>Zone</a:t>
                      </a:r>
                    </a:p>
                  </a:txBody>
                  <a:tcPr marL="5243" marR="5243" marT="5243"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dirty="0">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dirty="0">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r>
                        <a:rPr lang="en-US" sz="1200" b="1" i="0" u="none" strike="noStrike">
                          <a:effectLst/>
                          <a:latin typeface="Arial" panose="020B0604020202020204" pitchFamily="34" charset="0"/>
                        </a:rPr>
                        <a:t> </a:t>
                      </a:r>
                    </a:p>
                  </a:txBody>
                  <a:tcPr marL="5243" marR="5243" marT="5243" marB="0" anchor="ctr">
                    <a:lnL>
                      <a:noFill/>
                    </a:lnL>
                    <a:lnR w="12700" cap="flat" cmpd="sng" algn="ctr">
                      <a:solidFill>
                        <a:schemeClr val="tx1"/>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a16="http://schemas.microsoft.com/office/drawing/2014/main" xmlns="" val="4105138690"/>
                  </a:ext>
                </a:extLst>
              </a:tr>
              <a:tr h="195166">
                <a:tc>
                  <a:txBody>
                    <a:bodyPr/>
                    <a:lstStyle/>
                    <a:p>
                      <a:pPr algn="l" fontAlgn="ctr"/>
                      <a:r>
                        <a:rPr lang="en-US" sz="1200" b="0" i="0" u="none" strike="noStrike">
                          <a:effectLst/>
                          <a:latin typeface="Arial" panose="020B0604020202020204" pitchFamily="34" charset="0"/>
                        </a:rPr>
                        <a:t>Urbain </a:t>
                      </a:r>
                    </a:p>
                  </a:txBody>
                  <a:tcPr marL="94378" marR="5243" marT="5243"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dirty="0">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r>
                        <a:rPr lang="en-US" sz="1200" b="0" i="0" u="none" strike="noStrike" dirty="0">
                          <a:effectLst/>
                          <a:latin typeface="Arial" panose="020B0604020202020204" pitchFamily="34" charset="0"/>
                        </a:rPr>
                        <a:t>100.0</a:t>
                      </a: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r>
                        <a:rPr lang="en-US" sz="1200" b="1" i="0" u="none" strike="noStrike" dirty="0">
                          <a:effectLst/>
                          <a:latin typeface="Arial" panose="020B0604020202020204" pitchFamily="34" charset="0"/>
                        </a:rPr>
                        <a:t> </a:t>
                      </a:r>
                    </a:p>
                  </a:txBody>
                  <a:tcPr marL="5243" marR="5243" marT="5243" marB="0" anchor="ctr">
                    <a:lnL>
                      <a:noFill/>
                    </a:lnL>
                    <a:lnR w="12700" cap="flat" cmpd="sng" algn="ctr">
                      <a:solidFill>
                        <a:schemeClr val="tx1"/>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a16="http://schemas.microsoft.com/office/drawing/2014/main" xmlns="" val="185710374"/>
                  </a:ext>
                </a:extLst>
              </a:tr>
              <a:tr h="195166">
                <a:tc>
                  <a:txBody>
                    <a:bodyPr/>
                    <a:lstStyle/>
                    <a:p>
                      <a:pPr algn="l" fontAlgn="ctr"/>
                      <a:r>
                        <a:rPr lang="en-US" sz="1200" b="0" i="0" u="none" strike="noStrike">
                          <a:effectLst/>
                          <a:latin typeface="Arial" panose="020B0604020202020204" pitchFamily="34" charset="0"/>
                        </a:rPr>
                        <a:t>Ruralité</a:t>
                      </a:r>
                    </a:p>
                  </a:txBody>
                  <a:tcPr marL="94378" marR="5243" marT="5243"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dirty="0">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dirty="0">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dirty="0">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dirty="0">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dirty="0">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r>
                        <a:rPr lang="en-US" sz="1200" b="0" i="0" u="none" strike="noStrike">
                          <a:effectLst/>
                          <a:latin typeface="Arial" panose="020B0604020202020204" pitchFamily="34" charset="0"/>
                        </a:rPr>
                        <a:t>100.0</a:t>
                      </a:r>
                    </a:p>
                  </a:txBody>
                  <a:tcPr marL="5243" marR="5243" marT="5243" marB="0" anchor="ctr">
                    <a:lnL>
                      <a:noFill/>
                    </a:lnL>
                    <a:lnR>
                      <a:noFill/>
                    </a:lnR>
                    <a:lnT>
                      <a:noFill/>
                    </a:lnT>
                    <a:lnB>
                      <a:noFill/>
                    </a:lnB>
                  </a:tcPr>
                </a:tc>
                <a:tc>
                  <a:txBody>
                    <a:bodyPr/>
                    <a:lstStyle/>
                    <a:p>
                      <a:pPr algn="r" fontAlgn="ctr"/>
                      <a:endParaRPr lang="en-US" sz="1200" b="0" i="0" u="none" strike="noStrike" dirty="0">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r>
                        <a:rPr lang="en-US" sz="1200" b="1" i="0" u="none" strike="noStrike">
                          <a:effectLst/>
                          <a:latin typeface="Arial" panose="020B0604020202020204" pitchFamily="34" charset="0"/>
                        </a:rPr>
                        <a:t> </a:t>
                      </a:r>
                    </a:p>
                  </a:txBody>
                  <a:tcPr marL="5243" marR="5243" marT="5243" marB="0" anchor="ctr">
                    <a:lnL>
                      <a:noFill/>
                    </a:lnL>
                    <a:lnR w="12700" cap="flat" cmpd="sng" algn="ctr">
                      <a:solidFill>
                        <a:schemeClr val="tx1"/>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a16="http://schemas.microsoft.com/office/drawing/2014/main" xmlns="" val="3460070556"/>
                  </a:ext>
                </a:extLst>
              </a:tr>
              <a:tr h="195166">
                <a:tc>
                  <a:txBody>
                    <a:bodyPr/>
                    <a:lstStyle/>
                    <a:p>
                      <a:pPr algn="l" fontAlgn="ctr"/>
                      <a:r>
                        <a:rPr lang="en-US" sz="900" b="0" i="0" u="none" strike="noStrike">
                          <a:effectLst/>
                          <a:latin typeface="Arial" panose="020B0604020202020204" pitchFamily="34" charset="0"/>
                        </a:rPr>
                        <a:t> </a:t>
                      </a:r>
                    </a:p>
                  </a:txBody>
                  <a:tcPr marL="94378" marR="5243" marT="5243"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ctr"/>
                      <a:endParaRPr lang="en-US" sz="9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9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9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900" b="0" i="0" u="none" strike="noStrike" dirty="0">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900" b="0" i="0" u="none" strike="noStrike" dirty="0">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9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9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9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9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9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9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9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9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9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r>
                        <a:rPr lang="en-US" sz="900" b="1" i="0" u="none" strike="noStrike" dirty="0">
                          <a:effectLst/>
                          <a:latin typeface="Arial" panose="020B0604020202020204" pitchFamily="34" charset="0"/>
                        </a:rPr>
                        <a:t> </a:t>
                      </a:r>
                    </a:p>
                  </a:txBody>
                  <a:tcPr marL="5243" marR="5243" marT="5243" marB="0" anchor="ctr">
                    <a:lnL>
                      <a:noFill/>
                    </a:lnL>
                    <a:lnR w="12700" cap="flat" cmpd="sng" algn="ctr">
                      <a:solidFill>
                        <a:schemeClr val="tx1"/>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a16="http://schemas.microsoft.com/office/drawing/2014/main" xmlns="" val="254921065"/>
                  </a:ext>
                </a:extLst>
              </a:tr>
              <a:tr h="195166">
                <a:tc>
                  <a:txBody>
                    <a:bodyPr/>
                    <a:lstStyle/>
                    <a:p>
                      <a:pPr algn="l" fontAlgn="ctr"/>
                      <a:r>
                        <a:rPr lang="en-US" sz="1200" b="1" i="0" u="none" strike="noStrike" dirty="0" err="1">
                          <a:effectLst/>
                          <a:latin typeface="Arial" panose="020B0604020202020204" pitchFamily="34" charset="0"/>
                        </a:rPr>
                        <a:t>Niveau</a:t>
                      </a:r>
                      <a:r>
                        <a:rPr lang="en-US" sz="1200" b="1" i="0" u="none" strike="noStrike" dirty="0">
                          <a:effectLst/>
                          <a:latin typeface="Arial" panose="020B0604020202020204" pitchFamily="34" charset="0"/>
                        </a:rPr>
                        <a:t> </a:t>
                      </a:r>
                      <a:r>
                        <a:rPr lang="en-US" sz="1200" b="1" i="0" u="none" strike="noStrike" dirty="0" err="1">
                          <a:effectLst/>
                          <a:latin typeface="Arial" panose="020B0604020202020204" pitchFamily="34" charset="0"/>
                        </a:rPr>
                        <a:t>scolaire</a:t>
                      </a:r>
                      <a:endParaRPr lang="en-US" sz="1200" b="1" i="0" u="none" strike="noStrike" dirty="0">
                        <a:effectLst/>
                        <a:latin typeface="Arial" panose="020B0604020202020204" pitchFamily="34" charset="0"/>
                      </a:endParaRPr>
                    </a:p>
                  </a:txBody>
                  <a:tcPr marL="5243" marR="5243" marT="5243"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dirty="0">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dirty="0">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dirty="0">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dirty="0">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dirty="0">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r>
                        <a:rPr lang="en-US" sz="1200" b="1" i="0" u="none" strike="noStrike" dirty="0">
                          <a:effectLst/>
                          <a:latin typeface="Arial" panose="020B0604020202020204" pitchFamily="34" charset="0"/>
                        </a:rPr>
                        <a:t> </a:t>
                      </a:r>
                    </a:p>
                  </a:txBody>
                  <a:tcPr marL="5243" marR="5243" marT="5243" marB="0" anchor="ctr">
                    <a:lnL>
                      <a:noFill/>
                    </a:lnL>
                    <a:lnR w="12700" cap="flat" cmpd="sng" algn="ctr">
                      <a:solidFill>
                        <a:schemeClr val="tx1"/>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a16="http://schemas.microsoft.com/office/drawing/2014/main" xmlns="" val="3433035144"/>
                  </a:ext>
                </a:extLst>
              </a:tr>
              <a:tr h="195166">
                <a:tc>
                  <a:txBody>
                    <a:bodyPr/>
                    <a:lstStyle/>
                    <a:p>
                      <a:pPr algn="l" fontAlgn="ctr"/>
                      <a:r>
                        <a:rPr lang="en-US" sz="1200" b="0" i="0" u="none" strike="noStrike" dirty="0">
                          <a:effectLst/>
                          <a:latin typeface="Arial" panose="020B0604020202020204" pitchFamily="34" charset="0"/>
                        </a:rPr>
                        <a:t>Préprimaire</a:t>
                      </a:r>
                    </a:p>
                  </a:txBody>
                  <a:tcPr marL="94378" marR="5243" marT="5243"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dirty="0">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dirty="0">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r>
                        <a:rPr lang="en-US" sz="1200" b="0" i="0" u="none" strike="noStrike">
                          <a:effectLst/>
                          <a:latin typeface="Arial" panose="020B0604020202020204" pitchFamily="34" charset="0"/>
                        </a:rPr>
                        <a:t>100.0</a:t>
                      </a: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dirty="0">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r>
                        <a:rPr lang="en-US" sz="1200" b="1" i="0" u="none" strike="noStrike" dirty="0">
                          <a:effectLst/>
                          <a:latin typeface="Arial" panose="020B0604020202020204" pitchFamily="34" charset="0"/>
                        </a:rPr>
                        <a:t> </a:t>
                      </a:r>
                    </a:p>
                  </a:txBody>
                  <a:tcPr marL="5243" marR="5243" marT="5243" marB="0" anchor="ctr">
                    <a:lnL>
                      <a:noFill/>
                    </a:lnL>
                    <a:lnR w="12700" cap="flat" cmpd="sng" algn="ctr">
                      <a:solidFill>
                        <a:schemeClr val="tx1"/>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a16="http://schemas.microsoft.com/office/drawing/2014/main" xmlns="" val="2490210680"/>
                  </a:ext>
                </a:extLst>
              </a:tr>
              <a:tr h="195166">
                <a:tc>
                  <a:txBody>
                    <a:bodyPr/>
                    <a:lstStyle/>
                    <a:p>
                      <a:pPr algn="l" fontAlgn="ctr"/>
                      <a:r>
                        <a:rPr lang="en-US" sz="1200" b="0" i="0" u="none" strike="noStrike" dirty="0">
                          <a:effectLst/>
                          <a:latin typeface="Arial" panose="020B0604020202020204" pitchFamily="34" charset="0"/>
                        </a:rPr>
                        <a:t>Primaire</a:t>
                      </a:r>
                    </a:p>
                  </a:txBody>
                  <a:tcPr marL="94378" marR="5243" marT="5243"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dirty="0">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dirty="0">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r>
                        <a:rPr lang="en-US" sz="1200" b="0" i="0" u="none" strike="noStrike">
                          <a:effectLst/>
                          <a:latin typeface="Arial" panose="020B0604020202020204" pitchFamily="34" charset="0"/>
                        </a:rPr>
                        <a:t>100.0</a:t>
                      </a: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5243" marR="5243" marT="5243" marB="0" anchor="ctr">
                    <a:lnL>
                      <a:noFill/>
                    </a:lnL>
                    <a:lnR>
                      <a:noFill/>
                    </a:lnR>
                    <a:lnT>
                      <a:noFill/>
                    </a:lnT>
                    <a:lnB>
                      <a:noFill/>
                    </a:lnB>
                  </a:tcPr>
                </a:tc>
                <a:tc>
                  <a:txBody>
                    <a:bodyPr/>
                    <a:lstStyle/>
                    <a:p>
                      <a:pPr algn="r" fontAlgn="ctr"/>
                      <a:r>
                        <a:rPr lang="en-US" sz="1200" b="1" i="0" u="none" strike="noStrike" dirty="0">
                          <a:effectLst/>
                          <a:latin typeface="Arial" panose="020B0604020202020204" pitchFamily="34" charset="0"/>
                        </a:rPr>
                        <a:t> </a:t>
                      </a:r>
                    </a:p>
                  </a:txBody>
                  <a:tcPr marL="5243" marR="5243" marT="5243" marB="0" anchor="ctr">
                    <a:lnL>
                      <a:noFill/>
                    </a:lnL>
                    <a:lnR w="12700" cap="flat" cmpd="sng" algn="ctr">
                      <a:solidFill>
                        <a:schemeClr val="tx1"/>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a16="http://schemas.microsoft.com/office/drawing/2014/main" xmlns="" val="2096431203"/>
                  </a:ext>
                </a:extLst>
              </a:tr>
              <a:tr h="260558">
                <a:tc>
                  <a:txBody>
                    <a:bodyPr/>
                    <a:lstStyle/>
                    <a:p>
                      <a:pPr algn="l" fontAlgn="ctr"/>
                      <a:r>
                        <a:rPr lang="en-US" sz="1200" b="0" i="0" u="none" strike="noStrike" dirty="0">
                          <a:effectLst/>
                          <a:latin typeface="Arial" panose="020B0604020202020204" pitchFamily="34" charset="0"/>
                        </a:rPr>
                        <a:t>Secondaire</a:t>
                      </a:r>
                    </a:p>
                  </a:txBody>
                  <a:tcPr marL="94378" marR="5243" marT="5243" marB="0">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200" b="0" i="0" u="none" strike="noStrike">
                        <a:effectLst/>
                        <a:latin typeface="Arial" panose="020B0604020202020204" pitchFamily="34" charset="0"/>
                      </a:endParaRPr>
                    </a:p>
                  </a:txBody>
                  <a:tcPr marL="5243" marR="5243" marT="5243"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200" b="0" i="0" u="none" strike="noStrike">
                        <a:effectLst/>
                        <a:latin typeface="Arial" panose="020B0604020202020204" pitchFamily="34" charset="0"/>
                      </a:endParaRPr>
                    </a:p>
                  </a:txBody>
                  <a:tcPr marL="5243" marR="5243" marT="5243"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200" b="0" i="0" u="none" strike="noStrike">
                        <a:effectLst/>
                        <a:latin typeface="Arial" panose="020B0604020202020204" pitchFamily="34" charset="0"/>
                      </a:endParaRPr>
                    </a:p>
                  </a:txBody>
                  <a:tcPr marL="5243" marR="5243" marT="5243"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200" b="0" i="0" u="none" strike="noStrike">
                        <a:effectLst/>
                        <a:latin typeface="Arial" panose="020B0604020202020204" pitchFamily="34" charset="0"/>
                      </a:endParaRPr>
                    </a:p>
                  </a:txBody>
                  <a:tcPr marL="5243" marR="5243" marT="5243"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200" b="0" i="0" u="none" strike="noStrike" dirty="0">
                        <a:effectLst/>
                        <a:latin typeface="Arial" panose="020B0604020202020204" pitchFamily="34" charset="0"/>
                      </a:endParaRPr>
                    </a:p>
                  </a:txBody>
                  <a:tcPr marL="5243" marR="5243" marT="5243"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200" b="0" i="0" u="none" strike="noStrike">
                        <a:effectLst/>
                        <a:latin typeface="Arial" panose="020B0604020202020204" pitchFamily="34" charset="0"/>
                      </a:endParaRPr>
                    </a:p>
                  </a:txBody>
                  <a:tcPr marL="5243" marR="5243" marT="5243"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200" b="0" i="0" u="none" strike="noStrike">
                        <a:effectLst/>
                        <a:latin typeface="Arial" panose="020B0604020202020204" pitchFamily="34" charset="0"/>
                      </a:endParaRPr>
                    </a:p>
                  </a:txBody>
                  <a:tcPr marL="5243" marR="5243" marT="5243"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200" b="0" i="0" u="none" strike="noStrike">
                        <a:effectLst/>
                        <a:latin typeface="Arial" panose="020B0604020202020204" pitchFamily="34" charset="0"/>
                      </a:endParaRPr>
                    </a:p>
                  </a:txBody>
                  <a:tcPr marL="5243" marR="5243" marT="5243"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200" b="0" i="0" u="none" strike="noStrike">
                        <a:effectLst/>
                        <a:latin typeface="Arial" panose="020B0604020202020204" pitchFamily="34" charset="0"/>
                      </a:endParaRPr>
                    </a:p>
                  </a:txBody>
                  <a:tcPr marL="5243" marR="5243" marT="5243"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200" b="0" i="0" u="none" strike="noStrike">
                        <a:effectLst/>
                        <a:latin typeface="Arial" panose="020B0604020202020204" pitchFamily="34" charset="0"/>
                      </a:endParaRPr>
                    </a:p>
                  </a:txBody>
                  <a:tcPr marL="5243" marR="5243" marT="5243"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200" b="0" i="0" u="none" strike="noStrike" dirty="0">
                        <a:effectLst/>
                        <a:latin typeface="Arial" panose="020B0604020202020204" pitchFamily="34" charset="0"/>
                      </a:endParaRPr>
                    </a:p>
                  </a:txBody>
                  <a:tcPr marL="5243" marR="5243" marT="5243"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r>
                        <a:rPr lang="en-US" sz="1200" b="0" i="0" u="none" strike="noStrike">
                          <a:effectLst/>
                          <a:latin typeface="Arial" panose="020B0604020202020204" pitchFamily="34" charset="0"/>
                        </a:rPr>
                        <a:t>100.0</a:t>
                      </a:r>
                    </a:p>
                  </a:txBody>
                  <a:tcPr marL="5243" marR="5243" marT="5243"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200" b="0" i="0" u="none" strike="noStrike" dirty="0">
                        <a:effectLst/>
                        <a:latin typeface="Arial" panose="020B0604020202020204" pitchFamily="34" charset="0"/>
                      </a:endParaRPr>
                    </a:p>
                  </a:txBody>
                  <a:tcPr marL="5243" marR="5243" marT="5243"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200" b="0" i="0" u="none" strike="noStrike">
                        <a:effectLst/>
                        <a:latin typeface="Arial" panose="020B0604020202020204" pitchFamily="34" charset="0"/>
                      </a:endParaRPr>
                    </a:p>
                  </a:txBody>
                  <a:tcPr marL="5243" marR="5243" marT="5243"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r>
                        <a:rPr lang="en-US" sz="1200" b="1" i="0" u="none" strike="noStrike" dirty="0">
                          <a:effectLst/>
                          <a:latin typeface="Arial" panose="020B0604020202020204" pitchFamily="34" charset="0"/>
                        </a:rPr>
                        <a:t> </a:t>
                      </a:r>
                    </a:p>
                  </a:txBody>
                  <a:tcPr marL="5243" marR="5243" marT="5243"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981698887"/>
                  </a:ext>
                </a:extLst>
              </a:tr>
              <a:tr h="195166">
                <a:tc gridSpan="16">
                  <a:txBody>
                    <a:bodyPr/>
                    <a:lstStyle/>
                    <a:p>
                      <a:pPr algn="ctr" fontAlgn="ctr"/>
                      <a:r>
                        <a:rPr lang="en-US" sz="1100" b="1" i="0" u="none" strike="noStrike" baseline="30000" dirty="0">
                          <a:effectLst/>
                          <a:latin typeface="Arial" panose="020B0604020202020204" pitchFamily="34" charset="0"/>
                        </a:rPr>
                        <a:t>1 </a:t>
                      </a:r>
                      <a:r>
                        <a:rPr lang="en-US" sz="1100" b="1" i="0" u="none" strike="noStrike" dirty="0">
                          <a:effectLst/>
                          <a:latin typeface="Arial" panose="020B0604020202020204" pitchFamily="34" charset="0"/>
                        </a:rPr>
                        <a:t>Indicateur des ODD (cibles 4.a et 6.1) - Les services d'eau potable de base dans les écoles se réfèrent à l'eau disponible à l'école à partir d'une source améliorée.</a:t>
                      </a:r>
                    </a:p>
                  </a:txBody>
                  <a:tcPr marL="5243" marR="5243" marT="52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495304600"/>
                  </a:ext>
                </a:extLst>
              </a:tr>
              <a:tr h="384893">
                <a:tc gridSpan="16">
                  <a:txBody>
                    <a:bodyPr/>
                    <a:lstStyle/>
                    <a:p>
                      <a:pPr algn="l" fontAlgn="b"/>
                      <a:r>
                        <a:rPr lang="en-US" sz="1100" b="0" i="0" u="none" strike="noStrike" baseline="30000" dirty="0">
                          <a:effectLst/>
                          <a:latin typeface="Arial" panose="020B0604020202020204" pitchFamily="34" charset="0"/>
                        </a:rPr>
                        <a:t>A </a:t>
                      </a:r>
                      <a:r>
                        <a:rPr lang="en-US" sz="1100" b="0" i="0" u="none" strike="noStrike" dirty="0">
                          <a:effectLst/>
                          <a:latin typeface="Arial" panose="020B0604020202020204" pitchFamily="34" charset="0"/>
                        </a:rPr>
                        <a:t>L'eau livrée et conditionnée est considérée comme une source améliorée d'eau potable selon la nouvelle définition des ODD. </a:t>
                      </a:r>
                      <a:br>
                        <a:rPr lang="en-US" sz="1100" b="0" i="0" u="none" strike="noStrike" dirty="0">
                          <a:effectLst/>
                          <a:latin typeface="Arial" panose="020B0604020202020204" pitchFamily="34" charset="0"/>
                        </a:rPr>
                      </a:br>
                      <a:r>
                        <a:rPr lang="en-US" sz="1100" b="0" i="0" u="none" strike="noStrike" baseline="30000" dirty="0">
                          <a:effectLst/>
                          <a:latin typeface="Arial" panose="020B0604020202020204" pitchFamily="34" charset="0"/>
                        </a:rPr>
                        <a:t>B</a:t>
                      </a:r>
                      <a:r>
                        <a:rPr lang="en-US" sz="1100" b="0" i="0" u="none" strike="noStrike" dirty="0">
                          <a:effectLst/>
                          <a:latin typeface="Arial" panose="020B0604020202020204" pitchFamily="34" charset="0"/>
                        </a:rPr>
                        <a:t> La disponibilité de l'eau est basée sur le jour de l'enquête/du questionnaire et fait référence à l'eau disponible sur place, qu'elle provienne directement de la source principale ou qu'elle soit stockée.</a:t>
                      </a:r>
                    </a:p>
                  </a:txBody>
                  <a:tcPr marL="5243" marR="5243" marT="52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144508469"/>
                  </a:ext>
                </a:extLst>
              </a:tr>
              <a:tr h="195166">
                <a:tc gridSpan="16">
                  <a:txBody>
                    <a:bodyPr/>
                    <a:lstStyle/>
                    <a:p>
                      <a:pPr algn="ctr" fontAlgn="b"/>
                      <a:r>
                        <a:rPr lang="en-US" sz="1100" b="0" i="0" u="none" strike="noStrike" dirty="0">
                          <a:effectLst/>
                          <a:latin typeface="Arial" panose="020B0604020202020204" pitchFamily="34" charset="0"/>
                        </a:rPr>
                        <a:t> </a:t>
                      </a:r>
                    </a:p>
                  </a:txBody>
                  <a:tcPr marL="5243" marR="5243" marT="5243"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299284868"/>
                  </a:ext>
                </a:extLst>
              </a:tr>
              <a:tr h="954074">
                <a:tc gridSpan="16">
                  <a:txBody>
                    <a:bodyPr/>
                    <a:lstStyle/>
                    <a:p>
                      <a:pPr algn="l" fontAlgn="ctr"/>
                      <a:r>
                        <a:rPr lang="en-US" sz="1100" b="0" i="1" u="none" strike="noStrike" dirty="0">
                          <a:effectLst/>
                          <a:latin typeface="Arial" panose="020B0604020202020204" pitchFamily="34" charset="0"/>
                        </a:rPr>
                        <a:t>- La somme des valeurs des colonnes B à L doit être égale à 100,0.</a:t>
                      </a:r>
                    </a:p>
                    <a:p>
                      <a:pPr algn="l" fontAlgn="ctr"/>
                      <a:r>
                        <a:rPr lang="en-US" sz="1100" b="0" i="1" u="none" strike="noStrike" dirty="0">
                          <a:effectLst/>
                          <a:latin typeface="Arial" panose="020B0604020202020204" pitchFamily="34" charset="0"/>
                        </a:rPr>
                        <a:t>- Les écoles sont considérées comme disposant d'une source améliorée d'eau potable si W1 = canalisation, puits/source protégé(e), eau de pluie, eau en bouteille conditionnée, camion-citerne ou charrette.</a:t>
                      </a:r>
                    </a:p>
                    <a:p>
                      <a:pPr algn="l" fontAlgn="ctr"/>
                      <a:r>
                        <a:rPr lang="en-US" sz="1100" b="0" i="1" u="none" strike="noStrike" dirty="0">
                          <a:effectLst/>
                          <a:latin typeface="Arial" panose="020B0604020202020204" pitchFamily="34" charset="0"/>
                        </a:rPr>
                        <a:t>- Les écoles sont considérées comme ayant de l'eau à disposition si W2 = oui </a:t>
                      </a:r>
                    </a:p>
                    <a:p>
                      <a:pPr algn="l" fontAlgn="ctr"/>
                      <a:r>
                        <a:rPr lang="en-US" sz="1100" b="0" i="1" u="none" strike="noStrike" dirty="0">
                          <a:effectLst/>
                          <a:latin typeface="Arial" panose="020B0604020202020204" pitchFamily="34" charset="0"/>
                        </a:rPr>
                        <a:t>- Les écoles disposent d'un service d'eau potable de base si W1 = une source améliorée et W2 = oui</a:t>
                      </a:r>
                    </a:p>
                    <a:p>
                      <a:pPr algn="l" fontAlgn="ctr"/>
                      <a:r>
                        <a:rPr lang="en-US" sz="1100" b="0" i="1" u="none" strike="noStrike" dirty="0">
                          <a:effectLst/>
                          <a:latin typeface="Arial" panose="020B0604020202020204" pitchFamily="34" charset="0"/>
                        </a:rPr>
                        <a:t>- Les dénominateurs sont le nombre total d'écoles dans chaque désagrégation (total, zone, niveau scolaire, région).</a:t>
                      </a:r>
                    </a:p>
                  </a:txBody>
                  <a:tcPr marL="5243" marR="5243" marT="5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E3F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064163556"/>
                  </a:ext>
                </a:extLst>
              </a:tr>
            </a:tbl>
          </a:graphicData>
        </a:graphic>
      </p:graphicFrame>
      <p:pic>
        <p:nvPicPr>
          <p:cNvPr id="2" name="Picture 1">
            <a:extLst>
              <a:ext uri="{FF2B5EF4-FFF2-40B4-BE49-F238E27FC236}">
                <a16:creationId xmlns:a16="http://schemas.microsoft.com/office/drawing/2014/main" xmlns="" id="{3A363943-61B1-497D-9D86-FCA856F9180C}"/>
              </a:ext>
            </a:extLst>
          </p:cNvPr>
          <p:cNvPicPr>
            <a:picLocks noChangeAspect="1"/>
          </p:cNvPicPr>
          <p:nvPr/>
        </p:nvPicPr>
        <p:blipFill rotWithShape="1">
          <a:blip r:embed="rId2"/>
          <a:srcRect l="771" t="919" r="3817" b="51435"/>
          <a:stretch/>
        </p:blipFill>
        <p:spPr>
          <a:xfrm>
            <a:off x="2578652" y="2096714"/>
            <a:ext cx="3913810" cy="1631741"/>
          </a:xfrm>
          <a:prstGeom prst="rect">
            <a:avLst/>
          </a:prstGeom>
        </p:spPr>
      </p:pic>
      <p:pic>
        <p:nvPicPr>
          <p:cNvPr id="5" name="Picture 4">
            <a:extLst>
              <a:ext uri="{FF2B5EF4-FFF2-40B4-BE49-F238E27FC236}">
                <a16:creationId xmlns:a16="http://schemas.microsoft.com/office/drawing/2014/main" xmlns="" id="{F359A3C7-5F74-487A-A1A9-7046724EAE6D}"/>
              </a:ext>
            </a:extLst>
          </p:cNvPr>
          <p:cNvPicPr>
            <a:picLocks noChangeAspect="1"/>
          </p:cNvPicPr>
          <p:nvPr/>
        </p:nvPicPr>
        <p:blipFill rotWithShape="1">
          <a:blip r:embed="rId2"/>
          <a:srcRect l="771" t="82265" r="29327" b="1756"/>
          <a:stretch/>
        </p:blipFill>
        <p:spPr>
          <a:xfrm>
            <a:off x="8831002" y="2096714"/>
            <a:ext cx="2987960" cy="570285"/>
          </a:xfrm>
          <a:prstGeom prst="rect">
            <a:avLst/>
          </a:prstGeom>
        </p:spPr>
      </p:pic>
      <p:sp>
        <p:nvSpPr>
          <p:cNvPr id="6" name="Rectangle: Rounded Corners 5">
            <a:extLst>
              <a:ext uri="{FF2B5EF4-FFF2-40B4-BE49-F238E27FC236}">
                <a16:creationId xmlns:a16="http://schemas.microsoft.com/office/drawing/2014/main" xmlns="" id="{966343C2-6AD6-4863-858D-31BC69C0E147}"/>
              </a:ext>
            </a:extLst>
          </p:cNvPr>
          <p:cNvSpPr/>
          <p:nvPr/>
        </p:nvSpPr>
        <p:spPr>
          <a:xfrm>
            <a:off x="2475090" y="2019176"/>
            <a:ext cx="4095043" cy="1833157"/>
          </a:xfrm>
          <a:prstGeom prst="round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13647CCD-4DA7-4D64-B06D-39CB0ADAA830}"/>
              </a:ext>
            </a:extLst>
          </p:cNvPr>
          <p:cNvSpPr txBox="1"/>
          <p:nvPr/>
        </p:nvSpPr>
        <p:spPr>
          <a:xfrm>
            <a:off x="8831002" y="3082124"/>
            <a:ext cx="2886865" cy="923330"/>
          </a:xfrm>
          <a:prstGeom prst="rect">
            <a:avLst/>
          </a:prstGeom>
          <a:noFill/>
        </p:spPr>
        <p:txBody>
          <a:bodyPr wrap="square" rtlCol="0">
            <a:spAutoFit/>
          </a:bodyPr>
          <a:lstStyle/>
          <a:p>
            <a:pPr algn="ctr"/>
            <a:r>
              <a:rPr lang="en-US" b="1" dirty="0">
                <a:solidFill>
                  <a:srgbClr val="FF0066"/>
                </a:solidFill>
                <a:latin typeface="+mj-lt"/>
              </a:rPr>
              <a:t>Questions de l'onglet "Core" utilisées pour compléter ce tableau</a:t>
            </a:r>
          </a:p>
        </p:txBody>
      </p:sp>
      <p:sp>
        <p:nvSpPr>
          <p:cNvPr id="8" name="Rectangle: Rounded Corners 7">
            <a:extLst>
              <a:ext uri="{FF2B5EF4-FFF2-40B4-BE49-F238E27FC236}">
                <a16:creationId xmlns:a16="http://schemas.microsoft.com/office/drawing/2014/main" xmlns="" id="{C5EBF765-7AD1-46FE-85C8-0EB35AE30D12}"/>
              </a:ext>
            </a:extLst>
          </p:cNvPr>
          <p:cNvSpPr/>
          <p:nvPr/>
        </p:nvSpPr>
        <p:spPr>
          <a:xfrm>
            <a:off x="8758641" y="2019177"/>
            <a:ext cx="3146777" cy="825624"/>
          </a:xfrm>
          <a:prstGeom prst="round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6052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2421ACA9-470D-4CFD-86DB-736E44FB10F9}"/>
              </a:ext>
            </a:extLst>
          </p:cNvPr>
          <p:cNvGraphicFramePr>
            <a:graphicFrameLocks noGrp="1"/>
          </p:cNvGraphicFramePr>
          <p:nvPr>
            <p:extLst>
              <p:ext uri="{D42A27DB-BD31-4B8C-83A1-F6EECF244321}">
                <p14:modId xmlns:p14="http://schemas.microsoft.com/office/powerpoint/2010/main" val="2902458025"/>
              </p:ext>
            </p:extLst>
          </p:nvPr>
        </p:nvGraphicFramePr>
        <p:xfrm>
          <a:off x="337930" y="301381"/>
          <a:ext cx="11516140" cy="6319004"/>
        </p:xfrm>
        <a:graphic>
          <a:graphicData uri="http://schemas.openxmlformats.org/drawingml/2006/table">
            <a:tbl>
              <a:tblPr/>
              <a:tblGrid>
                <a:gridCol w="1148082">
                  <a:extLst>
                    <a:ext uri="{9D8B030D-6E8A-4147-A177-3AD203B41FA5}">
                      <a16:colId xmlns:a16="http://schemas.microsoft.com/office/drawing/2014/main" xmlns="" val="2573453131"/>
                    </a:ext>
                  </a:extLst>
                </a:gridCol>
                <a:gridCol w="580836">
                  <a:extLst>
                    <a:ext uri="{9D8B030D-6E8A-4147-A177-3AD203B41FA5}">
                      <a16:colId xmlns:a16="http://schemas.microsoft.com/office/drawing/2014/main" xmlns="" val="2960809039"/>
                    </a:ext>
                  </a:extLst>
                </a:gridCol>
                <a:gridCol w="580836">
                  <a:extLst>
                    <a:ext uri="{9D8B030D-6E8A-4147-A177-3AD203B41FA5}">
                      <a16:colId xmlns:a16="http://schemas.microsoft.com/office/drawing/2014/main" xmlns="" val="2765589158"/>
                    </a:ext>
                  </a:extLst>
                </a:gridCol>
                <a:gridCol w="580836">
                  <a:extLst>
                    <a:ext uri="{9D8B030D-6E8A-4147-A177-3AD203B41FA5}">
                      <a16:colId xmlns:a16="http://schemas.microsoft.com/office/drawing/2014/main" xmlns="" val="2868054410"/>
                    </a:ext>
                  </a:extLst>
                </a:gridCol>
                <a:gridCol w="693776">
                  <a:extLst>
                    <a:ext uri="{9D8B030D-6E8A-4147-A177-3AD203B41FA5}">
                      <a16:colId xmlns:a16="http://schemas.microsoft.com/office/drawing/2014/main" xmlns="" val="2008879602"/>
                    </a:ext>
                  </a:extLst>
                </a:gridCol>
                <a:gridCol w="80672">
                  <a:extLst>
                    <a:ext uri="{9D8B030D-6E8A-4147-A177-3AD203B41FA5}">
                      <a16:colId xmlns:a16="http://schemas.microsoft.com/office/drawing/2014/main" xmlns="" val="986971016"/>
                    </a:ext>
                  </a:extLst>
                </a:gridCol>
                <a:gridCol w="693776">
                  <a:extLst>
                    <a:ext uri="{9D8B030D-6E8A-4147-A177-3AD203B41FA5}">
                      <a16:colId xmlns:a16="http://schemas.microsoft.com/office/drawing/2014/main" xmlns="" val="4249534727"/>
                    </a:ext>
                  </a:extLst>
                </a:gridCol>
                <a:gridCol w="693776">
                  <a:extLst>
                    <a:ext uri="{9D8B030D-6E8A-4147-A177-3AD203B41FA5}">
                      <a16:colId xmlns:a16="http://schemas.microsoft.com/office/drawing/2014/main" xmlns="" val="686403799"/>
                    </a:ext>
                  </a:extLst>
                </a:gridCol>
                <a:gridCol w="109780">
                  <a:extLst>
                    <a:ext uri="{9D8B030D-6E8A-4147-A177-3AD203B41FA5}">
                      <a16:colId xmlns:a16="http://schemas.microsoft.com/office/drawing/2014/main" xmlns="" val="60690471"/>
                    </a:ext>
                  </a:extLst>
                </a:gridCol>
                <a:gridCol w="726044">
                  <a:extLst>
                    <a:ext uri="{9D8B030D-6E8A-4147-A177-3AD203B41FA5}">
                      <a16:colId xmlns:a16="http://schemas.microsoft.com/office/drawing/2014/main" xmlns="" val="3144988927"/>
                    </a:ext>
                  </a:extLst>
                </a:gridCol>
                <a:gridCol w="726044">
                  <a:extLst>
                    <a:ext uri="{9D8B030D-6E8A-4147-A177-3AD203B41FA5}">
                      <a16:colId xmlns:a16="http://schemas.microsoft.com/office/drawing/2014/main" xmlns="" val="4249745149"/>
                    </a:ext>
                  </a:extLst>
                </a:gridCol>
                <a:gridCol w="80672">
                  <a:extLst>
                    <a:ext uri="{9D8B030D-6E8A-4147-A177-3AD203B41FA5}">
                      <a16:colId xmlns:a16="http://schemas.microsoft.com/office/drawing/2014/main" xmlns="" val="465437763"/>
                    </a:ext>
                  </a:extLst>
                </a:gridCol>
                <a:gridCol w="1032597">
                  <a:extLst>
                    <a:ext uri="{9D8B030D-6E8A-4147-A177-3AD203B41FA5}">
                      <a16:colId xmlns:a16="http://schemas.microsoft.com/office/drawing/2014/main" xmlns="" val="3694983886"/>
                    </a:ext>
                  </a:extLst>
                </a:gridCol>
                <a:gridCol w="109780">
                  <a:extLst>
                    <a:ext uri="{9D8B030D-6E8A-4147-A177-3AD203B41FA5}">
                      <a16:colId xmlns:a16="http://schemas.microsoft.com/office/drawing/2014/main" xmlns="" val="7258745"/>
                    </a:ext>
                  </a:extLst>
                </a:gridCol>
                <a:gridCol w="661509">
                  <a:extLst>
                    <a:ext uri="{9D8B030D-6E8A-4147-A177-3AD203B41FA5}">
                      <a16:colId xmlns:a16="http://schemas.microsoft.com/office/drawing/2014/main" xmlns="" val="3304904031"/>
                    </a:ext>
                  </a:extLst>
                </a:gridCol>
                <a:gridCol w="661509">
                  <a:extLst>
                    <a:ext uri="{9D8B030D-6E8A-4147-A177-3AD203B41FA5}">
                      <a16:colId xmlns:a16="http://schemas.microsoft.com/office/drawing/2014/main" xmlns="" val="120033161"/>
                    </a:ext>
                  </a:extLst>
                </a:gridCol>
                <a:gridCol w="661509">
                  <a:extLst>
                    <a:ext uri="{9D8B030D-6E8A-4147-A177-3AD203B41FA5}">
                      <a16:colId xmlns:a16="http://schemas.microsoft.com/office/drawing/2014/main" xmlns="" val="963824774"/>
                    </a:ext>
                  </a:extLst>
                </a:gridCol>
                <a:gridCol w="661509">
                  <a:extLst>
                    <a:ext uri="{9D8B030D-6E8A-4147-A177-3AD203B41FA5}">
                      <a16:colId xmlns:a16="http://schemas.microsoft.com/office/drawing/2014/main" xmlns="" val="1027751203"/>
                    </a:ext>
                  </a:extLst>
                </a:gridCol>
                <a:gridCol w="80672">
                  <a:extLst>
                    <a:ext uri="{9D8B030D-6E8A-4147-A177-3AD203B41FA5}">
                      <a16:colId xmlns:a16="http://schemas.microsoft.com/office/drawing/2014/main" xmlns="" val="375903941"/>
                    </a:ext>
                  </a:extLst>
                </a:gridCol>
                <a:gridCol w="951925">
                  <a:extLst>
                    <a:ext uri="{9D8B030D-6E8A-4147-A177-3AD203B41FA5}">
                      <a16:colId xmlns:a16="http://schemas.microsoft.com/office/drawing/2014/main" xmlns="" val="3216488321"/>
                    </a:ext>
                  </a:extLst>
                </a:gridCol>
              </a:tblGrid>
              <a:tr h="270591">
                <a:tc gridSpan="20">
                  <a:txBody>
                    <a:bodyPr/>
                    <a:lstStyle/>
                    <a:p>
                      <a:pPr algn="l" fontAlgn="ctr"/>
                      <a:r>
                        <a:rPr lang="en-US" sz="1200" b="1" i="0" u="none" strike="noStrike" dirty="0">
                          <a:solidFill>
                            <a:srgbClr val="FFFFFF"/>
                          </a:solidFill>
                          <a:effectLst/>
                          <a:latin typeface="Arial" panose="020B0604020202020204" pitchFamily="34" charset="0"/>
                        </a:rPr>
                        <a:t>Tableau XMHH : Services de gestion de l'hygiène menstruelle dans les écoles</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8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635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211059789"/>
                  </a:ext>
                </a:extLst>
              </a:tr>
              <a:tr h="235005">
                <a:tc gridSpan="20">
                  <a:txBody>
                    <a:bodyPr/>
                    <a:lstStyle/>
                    <a:p>
                      <a:pPr algn="l" fontAlgn="ctr"/>
                      <a:r>
                        <a:rPr lang="en-US" sz="1100" b="0" i="0" u="none" strike="noStrike">
                          <a:effectLst/>
                          <a:latin typeface="Arial" panose="020B0604020202020204" pitchFamily="34" charset="0"/>
                        </a:rPr>
                        <a:t>Répartition en pourcentage des écoles disposant d'eau et de savon dans un espace privé, de poubelles dans les toilettes des filles, de mécanismes de gestion des déchets hygiéniques et de dispositions pour la gestion de l'hygiène menstruelle, par type, nom de l'enquête, année</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635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223708429"/>
                  </a:ext>
                </a:extLst>
              </a:tr>
              <a:tr h="522381">
                <a:tc rowSpan="2">
                  <a:txBody>
                    <a:bodyPr/>
                    <a:lstStyle/>
                    <a:p>
                      <a:pPr algn="ctr" fontAlgn="t"/>
                      <a:r>
                        <a:rPr lang="en-US" sz="1100" b="0" i="0" u="none" strike="noStrike">
                          <a:effectLst/>
                          <a:latin typeface="Arial" panose="020B0604020202020204" pitchFamily="34" charset="0"/>
                        </a:rPr>
                        <a:t> </a:t>
                      </a:r>
                    </a:p>
                  </a:txBody>
                  <a:tcPr marL="4910" marR="4910" marT="491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100" b="1" i="0" u="none" strike="noStrike">
                          <a:effectLst/>
                          <a:latin typeface="Arial" panose="020B0604020202020204" pitchFamily="34" charset="0"/>
                        </a:rPr>
                        <a:t>Eau et savon disponibles dans un espace privé</a:t>
                      </a:r>
                    </a:p>
                  </a:txBody>
                  <a:tcPr marL="4910" marR="4910" marT="49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b"/>
                      <a:endParaRPr lang="en-US" sz="1100" b="1" i="0" u="none" strike="noStrike">
                        <a:effectLst/>
                        <a:latin typeface="Arial" panose="020B0604020202020204" pitchFamily="34" charset="0"/>
                      </a:endParaRPr>
                    </a:p>
                  </a:txBody>
                  <a:tcPr marL="4910" marR="4910" marT="49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100" b="1" i="0" u="none" strike="noStrike">
                          <a:effectLst/>
                          <a:latin typeface="Arial" panose="020B0604020202020204" pitchFamily="34" charset="0"/>
                        </a:rPr>
                        <a:t>Poubelles couvertes dans les toilettes des filles pour l'élimination des déchets menstruels</a:t>
                      </a:r>
                    </a:p>
                  </a:txBody>
                  <a:tcPr marL="4910" marR="4910" marT="49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endParaRPr lang="en-US" sz="1100" b="1" i="0" u="none" strike="noStrike" dirty="0">
                        <a:effectLst/>
                        <a:latin typeface="Arial" panose="020B0604020202020204" pitchFamily="34" charset="0"/>
                      </a:endParaRPr>
                    </a:p>
                  </a:txBody>
                  <a:tcPr marL="4910" marR="4910" marT="4910"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b"/>
                      <a:r>
                        <a:rPr lang="en-US" sz="1100" b="1" i="0" u="none" strike="noStrike">
                          <a:effectLst/>
                          <a:latin typeface="Arial" panose="020B0604020202020204" pitchFamily="34" charset="0"/>
                        </a:rPr>
                        <a:t>Mécanismes d'élimination des déchets d'hygiène menstruelle à l'école</a:t>
                      </a:r>
                    </a:p>
                  </a:txBody>
                  <a:tcPr marL="4910" marR="4910" marT="49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endParaRPr lang="en-US" sz="1100" b="1" i="0" u="none" strike="noStrike">
                        <a:effectLst/>
                        <a:latin typeface="Arial" panose="020B0604020202020204" pitchFamily="34" charset="0"/>
                      </a:endParaRPr>
                    </a:p>
                  </a:txBody>
                  <a:tcPr marL="4910" marR="4910" marT="4910" marB="0" anchor="b">
                    <a:lnL>
                      <a:noFill/>
                    </a:lnL>
                    <a:lnR>
                      <a:noFill/>
                    </a:lnR>
                    <a:lnT w="6350" cap="flat" cmpd="sng" algn="ctr">
                      <a:solidFill>
                        <a:srgbClr val="000000"/>
                      </a:solidFill>
                      <a:prstDash val="solid"/>
                      <a:round/>
                      <a:headEnd type="none" w="med" len="med"/>
                      <a:tailEnd type="none" w="med" len="med"/>
                    </a:lnT>
                    <a:lnB>
                      <a:noFill/>
                    </a:lnB>
                  </a:tcPr>
                </a:tc>
                <a:tc rowSpan="2">
                  <a:txBody>
                    <a:bodyPr/>
                    <a:lstStyle/>
                    <a:p>
                      <a:pPr algn="ctr" fontAlgn="b"/>
                      <a:r>
                        <a:rPr lang="en-US" sz="1100" b="0" i="0" u="none" strike="noStrike">
                          <a:effectLst/>
                          <a:latin typeface="Arial" panose="020B0604020202020204" pitchFamily="34" charset="0"/>
                        </a:rPr>
                        <a:t>Pourcentage avec de l'eau et du savon dans un endroit privé, poubelles et mécanismes d'élimination</a:t>
                      </a:r>
                    </a:p>
                  </a:txBody>
                  <a:tcPr marL="4910" marR="4910" marT="49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1" i="0" u="none" strike="noStrike" dirty="0">
                        <a:effectLst/>
                        <a:latin typeface="Arial" panose="020B0604020202020204" pitchFamily="34" charset="0"/>
                      </a:endParaRPr>
                    </a:p>
                  </a:txBody>
                  <a:tcPr marL="4910" marR="4910" marT="4910" marB="0" anchor="b">
                    <a:lnL>
                      <a:noFill/>
                    </a:lnL>
                    <a:lnR>
                      <a:noFill/>
                    </a:lnR>
                    <a:lnB>
                      <a:noFill/>
                    </a:lnB>
                  </a:tcPr>
                </a:tc>
                <a:tc gridSpan="4">
                  <a:txBody>
                    <a:bodyPr/>
                    <a:lstStyle/>
                    <a:p>
                      <a:pPr algn="ctr" fontAlgn="b"/>
                      <a:r>
                        <a:rPr lang="en-US" sz="1100" b="1" i="0" u="none" strike="noStrike">
                          <a:effectLst/>
                          <a:latin typeface="Arial" panose="020B0604020202020204" pitchFamily="34" charset="0"/>
                        </a:rPr>
                        <a:t>Proportion d'écoles disposant de services de gestion de l'hygiène menstruelle (MHM), par type de service</a:t>
                      </a:r>
                    </a:p>
                  </a:txBody>
                  <a:tcPr marL="4910" marR="4910" marT="49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1100" b="1" i="0" u="none" strike="noStrike">
                        <a:effectLst/>
                        <a:latin typeface="Arial" panose="020B0604020202020204" pitchFamily="34" charset="0"/>
                      </a:endParaRPr>
                    </a:p>
                  </a:txBody>
                  <a:tcPr marL="4910" marR="4910" marT="4910" marB="0" anchor="b">
                    <a:lnL>
                      <a:noFill/>
                    </a:lnL>
                    <a:lnR>
                      <a:noFill/>
                    </a:lnR>
                    <a:lnT w="6350" cap="flat" cmpd="sng" algn="ctr">
                      <a:solidFill>
                        <a:srgbClr val="000000"/>
                      </a:solidFill>
                      <a:prstDash val="solid"/>
                      <a:round/>
                      <a:headEnd type="none" w="med" len="med"/>
                      <a:tailEnd type="none" w="med" len="med"/>
                    </a:lnT>
                    <a:lnB>
                      <a:noFill/>
                    </a:lnB>
                  </a:tcPr>
                </a:tc>
                <a:tc rowSpan="2">
                  <a:txBody>
                    <a:bodyPr/>
                    <a:lstStyle/>
                    <a:p>
                      <a:pPr algn="ctr" fontAlgn="b"/>
                      <a:r>
                        <a:rPr lang="en-US" sz="1100" b="0" i="0" u="none" strike="noStrike">
                          <a:effectLst/>
                          <a:latin typeface="Arial" panose="020B0604020202020204" pitchFamily="34" charset="0"/>
                        </a:rPr>
                        <a:t>Pourcentage d'écoles disposant des trois dispositions relatives à la gestion de l'hygiène menstruelle (MHM)</a:t>
                      </a:r>
                    </a:p>
                  </a:txBody>
                  <a:tcPr marL="4910" marR="4910" marT="49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61967405"/>
                  </a:ext>
                </a:extLst>
              </a:tr>
              <a:tr h="522381">
                <a:tc vMerge="1">
                  <a:txBody>
                    <a:bodyPr/>
                    <a:lstStyle/>
                    <a:p>
                      <a:endParaRPr lang="en-US"/>
                    </a:p>
                  </a:txBody>
                  <a:tcPr/>
                </a:tc>
                <a:tc>
                  <a:txBody>
                    <a:bodyPr/>
                    <a:lstStyle/>
                    <a:p>
                      <a:pPr algn="ctr" fontAlgn="b"/>
                      <a:r>
                        <a:rPr lang="en-US" sz="1100" b="0" i="0" u="none" strike="noStrike">
                          <a:effectLst/>
                          <a:latin typeface="Arial" panose="020B0604020202020204" pitchFamily="34" charset="0"/>
                        </a:rPr>
                        <a:t>Eau et savon</a:t>
                      </a:r>
                    </a:p>
                  </a:txBody>
                  <a:tcPr marL="4910" marR="4910" marT="49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effectLst/>
                          <a:latin typeface="Arial" panose="020B0604020202020204" pitchFamily="34" charset="0"/>
                        </a:rPr>
                        <a:t>Eau, mais pas de savon</a:t>
                      </a:r>
                    </a:p>
                  </a:txBody>
                  <a:tcPr marL="4910" marR="4910" marT="49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effectLst/>
                          <a:latin typeface="Arial" panose="020B0604020202020204" pitchFamily="34" charset="0"/>
                        </a:rPr>
                        <a:t>Pas </a:t>
                      </a:r>
                      <a:r>
                        <a:rPr lang="en-US" sz="1100" b="0" i="0" u="none" strike="noStrike" dirty="0" err="1">
                          <a:effectLst/>
                          <a:latin typeface="Arial" panose="020B0604020202020204" pitchFamily="34" charset="0"/>
                        </a:rPr>
                        <a:t>d'eau</a:t>
                      </a:r>
                      <a:endParaRPr lang="en-US" sz="1100" b="0" i="0" u="none" strike="noStrike" dirty="0">
                        <a:effectLst/>
                        <a:latin typeface="Arial" panose="020B0604020202020204" pitchFamily="34" charset="0"/>
                      </a:endParaRPr>
                    </a:p>
                  </a:txBody>
                  <a:tcPr marL="4910" marR="4910" marT="49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effectLst/>
                          <a:latin typeface="Arial" panose="020B0604020202020204" pitchFamily="34" charset="0"/>
                        </a:rPr>
                        <a:t>Pas d'espace privé</a:t>
                      </a:r>
                      <a:r>
                        <a:rPr lang="en-US" sz="1100" b="0" i="0" u="none" strike="noStrike" baseline="30000">
                          <a:effectLst/>
                          <a:latin typeface="Arial" panose="020B0604020202020204" pitchFamily="34" charset="0"/>
                        </a:rPr>
                        <a:t>A</a:t>
                      </a:r>
                      <a:endParaRPr lang="en-US" sz="1100" b="0" i="0" u="none" strike="noStrike">
                        <a:effectLst/>
                        <a:latin typeface="Arial" panose="020B0604020202020204" pitchFamily="34" charset="0"/>
                      </a:endParaRPr>
                    </a:p>
                  </a:txBody>
                  <a:tcPr marL="4910" marR="4910" marT="49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b"/>
                      <a:r>
                        <a:rPr lang="en-US" sz="1100" b="0" i="0" u="none" strike="noStrike">
                          <a:effectLst/>
                          <a:latin typeface="Arial" panose="020B0604020202020204" pitchFamily="34" charset="0"/>
                        </a:rPr>
                        <a:t>Oui</a:t>
                      </a:r>
                    </a:p>
                  </a:txBody>
                  <a:tcPr marL="4910" marR="4910" marT="49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effectLst/>
                          <a:latin typeface="Arial" panose="020B0604020202020204" pitchFamily="34" charset="0"/>
                        </a:rPr>
                        <a:t>Non</a:t>
                      </a:r>
                    </a:p>
                  </a:txBody>
                  <a:tcPr marL="4910" marR="4910" marT="49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dirty="0">
                        <a:effectLst/>
                        <a:latin typeface="Arial" panose="020B0604020202020204" pitchFamily="34" charset="0"/>
                      </a:endParaRPr>
                    </a:p>
                  </a:txBody>
                  <a:tcPr marL="4910" marR="4910" marT="49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effectLst/>
                          <a:latin typeface="Arial" panose="020B0604020202020204" pitchFamily="34" charset="0"/>
                        </a:rPr>
                        <a:t>Oui</a:t>
                      </a:r>
                    </a:p>
                  </a:txBody>
                  <a:tcPr marL="4910" marR="4910" marT="49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effectLst/>
                          <a:latin typeface="Arial" panose="020B0604020202020204" pitchFamily="34" charset="0"/>
                        </a:rPr>
                        <a:t>Non</a:t>
                      </a:r>
                    </a:p>
                  </a:txBody>
                  <a:tcPr marL="4910" marR="4910" marT="49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effectLst/>
                        <a:latin typeface="Arial" panose="020B0604020202020204" pitchFamily="34" charset="0"/>
                      </a:endParaRPr>
                    </a:p>
                  </a:txBody>
                  <a:tcPr marL="4910" marR="4910" marT="4910" marB="0" anchor="b">
                    <a:lnL>
                      <a:noFill/>
                    </a:lnL>
                    <a:lnR>
                      <a:noFill/>
                    </a:lnR>
                    <a:lnT>
                      <a:noFill/>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b"/>
                      <a:r>
                        <a:rPr lang="en-US" sz="1100" b="0" i="0" u="none" strike="noStrike" dirty="0">
                          <a:effectLst/>
                          <a:latin typeface="Arial" panose="020B0604020202020204" pitchFamily="34" charset="0"/>
                        </a:rPr>
                        <a:t> </a:t>
                      </a:r>
                    </a:p>
                  </a:txBody>
                  <a:tcPr marL="4910" marR="4910" marT="49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effectLst/>
                          <a:latin typeface="Arial" panose="020B0604020202020204" pitchFamily="34" charset="0"/>
                        </a:rPr>
                        <a:t>Zones de baignade</a:t>
                      </a:r>
                    </a:p>
                  </a:txBody>
                  <a:tcPr marL="4910" marR="4910" marT="49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100" b="0" i="0" u="none" strike="noStrike">
                          <a:effectLst/>
                          <a:latin typeface="Arial" panose="020B0604020202020204" pitchFamily="34" charset="0"/>
                        </a:rPr>
                        <a:t>Matériel MHM (p. ex. serviettes hygiéniques)</a:t>
                      </a:r>
                    </a:p>
                  </a:txBody>
                  <a:tcPr marL="4910" marR="4910" marT="49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effectLst/>
                          <a:latin typeface="Arial" panose="020B0604020202020204" pitchFamily="34" charset="0"/>
                        </a:rPr>
                        <a:t>Éducation à la santé maternelle et infantile</a:t>
                      </a:r>
                    </a:p>
                  </a:txBody>
                  <a:tcPr marL="4910" marR="4910" marT="49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a:effectLst/>
                          <a:latin typeface="Arial" panose="020B0604020202020204" pitchFamily="34" charset="0"/>
                        </a:rPr>
                        <a:t>N/A, pas de dispositions pour MHM</a:t>
                      </a:r>
                    </a:p>
                  </a:txBody>
                  <a:tcPr marL="4910" marR="4910" marT="49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effectLst/>
                        <a:latin typeface="Arial" panose="020B0604020202020204" pitchFamily="34" charset="0"/>
                      </a:endParaRPr>
                    </a:p>
                  </a:txBody>
                  <a:tcPr marL="4910" marR="4910" marT="4910" marB="0" anchor="b">
                    <a:lnL>
                      <a:noFill/>
                    </a:lnL>
                    <a:lnR>
                      <a:noFill/>
                    </a:lnR>
                    <a:lnT>
                      <a:noFill/>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3969341289"/>
                  </a:ext>
                </a:extLst>
              </a:tr>
              <a:tr h="161147">
                <a:tc>
                  <a:txBody>
                    <a:bodyPr/>
                    <a:lstStyle/>
                    <a:p>
                      <a:pPr algn="l" fontAlgn="ctr"/>
                      <a:r>
                        <a:rPr lang="en-US" sz="1100" b="0" i="0" u="none" strike="noStrike">
                          <a:effectLst/>
                          <a:latin typeface="Arial" panose="020B0604020202020204" pitchFamily="34" charset="0"/>
                        </a:rPr>
                        <a:t> </a:t>
                      </a:r>
                    </a:p>
                  </a:txBody>
                  <a:tcPr marL="4910" marR="4910" marT="491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a:effectLst/>
                          <a:latin typeface="Arial" panose="020B0604020202020204" pitchFamily="34" charset="0"/>
                        </a:rPr>
                        <a:t> </a:t>
                      </a:r>
                    </a:p>
                  </a:txBody>
                  <a:tcPr marL="4910" marR="4910" marT="491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a:effectLst/>
                          <a:latin typeface="Arial" panose="020B0604020202020204" pitchFamily="34" charset="0"/>
                        </a:rPr>
                        <a:t> </a:t>
                      </a:r>
                    </a:p>
                  </a:txBody>
                  <a:tcPr marL="4910" marR="4910" marT="491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a:effectLst/>
                          <a:latin typeface="Arial" panose="020B0604020202020204" pitchFamily="34" charset="0"/>
                        </a:rPr>
                        <a:t> </a:t>
                      </a:r>
                    </a:p>
                  </a:txBody>
                  <a:tcPr marL="4910" marR="4910" marT="491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a:effectLst/>
                          <a:latin typeface="Arial" panose="020B0604020202020204" pitchFamily="34" charset="0"/>
                        </a:rPr>
                        <a:t> </a:t>
                      </a:r>
                    </a:p>
                  </a:txBody>
                  <a:tcPr marL="4910" marR="4910" marT="491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a:effectLst/>
                          <a:latin typeface="Arial" panose="020B0604020202020204" pitchFamily="34" charset="0"/>
                        </a:rPr>
                        <a:t> </a:t>
                      </a:r>
                    </a:p>
                  </a:txBody>
                  <a:tcPr marL="4910" marR="4910" marT="491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a:effectLst/>
                          <a:latin typeface="Arial" panose="020B0604020202020204" pitchFamily="34" charset="0"/>
                        </a:rPr>
                        <a:t> </a:t>
                      </a:r>
                    </a:p>
                  </a:txBody>
                  <a:tcPr marL="4910" marR="4910" marT="491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a:effectLst/>
                          <a:latin typeface="Arial" panose="020B0604020202020204" pitchFamily="34" charset="0"/>
                        </a:rPr>
                        <a:t> </a:t>
                      </a:r>
                    </a:p>
                  </a:txBody>
                  <a:tcPr marL="4910" marR="4910" marT="491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dirty="0">
                          <a:effectLst/>
                          <a:latin typeface="Arial" panose="020B0604020202020204" pitchFamily="34" charset="0"/>
                        </a:rPr>
                        <a:t> </a:t>
                      </a:r>
                    </a:p>
                  </a:txBody>
                  <a:tcPr marL="4910" marR="4910" marT="491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a:effectLst/>
                          <a:latin typeface="Arial" panose="020B0604020202020204" pitchFamily="34" charset="0"/>
                        </a:rPr>
                        <a:t> </a:t>
                      </a:r>
                    </a:p>
                  </a:txBody>
                  <a:tcPr marL="4910" marR="4910" marT="491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a:effectLst/>
                          <a:latin typeface="Arial" panose="020B0604020202020204" pitchFamily="34" charset="0"/>
                        </a:rPr>
                        <a:t> </a:t>
                      </a:r>
                    </a:p>
                  </a:txBody>
                  <a:tcPr marL="4910" marR="4910" marT="491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a:effectLst/>
                          <a:latin typeface="Arial" panose="020B0604020202020204" pitchFamily="34" charset="0"/>
                        </a:rPr>
                        <a:t> </a:t>
                      </a:r>
                    </a:p>
                  </a:txBody>
                  <a:tcPr marL="4910" marR="4910" marT="491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a:effectLst/>
                          <a:latin typeface="Arial" panose="020B0604020202020204" pitchFamily="34" charset="0"/>
                        </a:rPr>
                        <a:t> </a:t>
                      </a:r>
                    </a:p>
                  </a:txBody>
                  <a:tcPr marL="4910" marR="4910" marT="491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dirty="0">
                          <a:effectLst/>
                          <a:latin typeface="Arial" panose="020B0604020202020204" pitchFamily="34" charset="0"/>
                        </a:rPr>
                        <a:t> </a:t>
                      </a:r>
                    </a:p>
                  </a:txBody>
                  <a:tcPr marL="4910" marR="4910" marT="491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a:effectLst/>
                          <a:latin typeface="Arial" panose="020B0604020202020204" pitchFamily="34" charset="0"/>
                        </a:rPr>
                        <a:t> </a:t>
                      </a:r>
                    </a:p>
                  </a:txBody>
                  <a:tcPr marL="4910" marR="4910" marT="491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a:effectLst/>
                          <a:latin typeface="Arial" panose="020B0604020202020204" pitchFamily="34" charset="0"/>
                        </a:rPr>
                        <a:t> </a:t>
                      </a:r>
                    </a:p>
                  </a:txBody>
                  <a:tcPr marL="4910" marR="4910" marT="491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a:effectLst/>
                          <a:latin typeface="Arial" panose="020B0604020202020204" pitchFamily="34" charset="0"/>
                        </a:rPr>
                        <a:t> </a:t>
                      </a:r>
                    </a:p>
                  </a:txBody>
                  <a:tcPr marL="4910" marR="4910" marT="491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a:effectLst/>
                          <a:latin typeface="Arial" panose="020B0604020202020204" pitchFamily="34" charset="0"/>
                        </a:rPr>
                        <a:t> </a:t>
                      </a:r>
                    </a:p>
                  </a:txBody>
                  <a:tcPr marL="4910" marR="4910" marT="491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a:effectLst/>
                          <a:latin typeface="Arial" panose="020B0604020202020204" pitchFamily="34" charset="0"/>
                        </a:rPr>
                        <a:t> </a:t>
                      </a:r>
                    </a:p>
                  </a:txBody>
                  <a:tcPr marL="4910" marR="4910" marT="491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250388729"/>
                  </a:ext>
                </a:extLst>
              </a:tr>
              <a:tr h="161147">
                <a:tc>
                  <a:txBody>
                    <a:bodyPr/>
                    <a:lstStyle/>
                    <a:p>
                      <a:pPr algn="l" fontAlgn="ctr"/>
                      <a:r>
                        <a:rPr lang="en-US" sz="1100" b="1" i="0" u="none" strike="noStrike">
                          <a:effectLst/>
                          <a:latin typeface="Arial" panose="020B0604020202020204" pitchFamily="34" charset="0"/>
                        </a:rPr>
                        <a:t>Total</a:t>
                      </a:r>
                    </a:p>
                  </a:txBody>
                  <a:tcPr marL="4910" marR="4910" marT="491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endParaRPr lang="en-US" sz="1100" b="1"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1"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1"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1"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1"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1"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1"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1"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1"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1"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1"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1"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1"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1" i="0" u="none" strike="noStrike" dirty="0">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1"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1"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1"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1"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r>
                        <a:rPr lang="en-US" sz="1100" b="1" i="0" u="none" strike="noStrike">
                          <a:effectLst/>
                          <a:latin typeface="Arial" panose="020B0604020202020204" pitchFamily="34" charset="0"/>
                        </a:rPr>
                        <a:t> </a:t>
                      </a:r>
                    </a:p>
                  </a:txBody>
                  <a:tcPr marL="4910" marR="4910" marT="491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682521233"/>
                  </a:ext>
                </a:extLst>
              </a:tr>
              <a:tr h="161147">
                <a:tc>
                  <a:txBody>
                    <a:bodyPr/>
                    <a:lstStyle/>
                    <a:p>
                      <a:pPr algn="l" fontAlgn="ctr"/>
                      <a:r>
                        <a:rPr lang="en-US" sz="1100" b="0" i="0" u="none" strike="noStrike">
                          <a:effectLst/>
                          <a:latin typeface="Arial" panose="020B0604020202020204" pitchFamily="34" charset="0"/>
                        </a:rPr>
                        <a:t> </a:t>
                      </a:r>
                    </a:p>
                  </a:txBody>
                  <a:tcPr marL="4910" marR="4910" marT="491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dirty="0">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dirty="0">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r>
                        <a:rPr lang="en-US" sz="1100" b="0" i="0" u="none" strike="noStrike">
                          <a:effectLst/>
                          <a:latin typeface="Arial" panose="020B0604020202020204" pitchFamily="34" charset="0"/>
                        </a:rPr>
                        <a:t> </a:t>
                      </a:r>
                    </a:p>
                  </a:txBody>
                  <a:tcPr marL="4910" marR="4910" marT="491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763604801"/>
                  </a:ext>
                </a:extLst>
              </a:tr>
              <a:tr h="161147">
                <a:tc>
                  <a:txBody>
                    <a:bodyPr/>
                    <a:lstStyle/>
                    <a:p>
                      <a:pPr algn="l" fontAlgn="ctr"/>
                      <a:r>
                        <a:rPr lang="en-US" sz="1100" b="1" i="0" u="none" strike="noStrike">
                          <a:effectLst/>
                          <a:latin typeface="Arial" panose="020B0604020202020204" pitchFamily="34" charset="0"/>
                        </a:rPr>
                        <a:t>Zone</a:t>
                      </a:r>
                    </a:p>
                  </a:txBody>
                  <a:tcPr marL="4910" marR="4910" marT="491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dirty="0">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dirty="0">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r>
                        <a:rPr lang="en-US" sz="1100" b="0" i="0" u="none" strike="noStrike">
                          <a:effectLst/>
                          <a:latin typeface="Arial" panose="020B0604020202020204" pitchFamily="34" charset="0"/>
                        </a:rPr>
                        <a:t> </a:t>
                      </a:r>
                    </a:p>
                  </a:txBody>
                  <a:tcPr marL="4910" marR="4910" marT="491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658050562"/>
                  </a:ext>
                </a:extLst>
              </a:tr>
              <a:tr h="161147">
                <a:tc>
                  <a:txBody>
                    <a:bodyPr/>
                    <a:lstStyle/>
                    <a:p>
                      <a:pPr algn="l" fontAlgn="ctr"/>
                      <a:r>
                        <a:rPr lang="en-US" sz="1100" b="0" i="0" u="none" strike="noStrike">
                          <a:effectLst/>
                          <a:latin typeface="Arial" panose="020B0604020202020204" pitchFamily="34" charset="0"/>
                        </a:rPr>
                        <a:t>Urbain </a:t>
                      </a:r>
                    </a:p>
                  </a:txBody>
                  <a:tcPr marL="88382" marR="4910" marT="491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dirty="0">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dirty="0">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r>
                        <a:rPr lang="en-US" sz="1100" b="0" i="0" u="none" strike="noStrike">
                          <a:effectLst/>
                          <a:latin typeface="Arial" panose="020B0604020202020204" pitchFamily="34" charset="0"/>
                        </a:rPr>
                        <a:t> </a:t>
                      </a:r>
                    </a:p>
                  </a:txBody>
                  <a:tcPr marL="4910" marR="4910" marT="491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100102866"/>
                  </a:ext>
                </a:extLst>
              </a:tr>
              <a:tr h="161147">
                <a:tc>
                  <a:txBody>
                    <a:bodyPr/>
                    <a:lstStyle/>
                    <a:p>
                      <a:pPr algn="l" fontAlgn="ctr"/>
                      <a:r>
                        <a:rPr lang="en-US" sz="1100" b="0" i="0" u="none" strike="noStrike">
                          <a:effectLst/>
                          <a:latin typeface="Arial" panose="020B0604020202020204" pitchFamily="34" charset="0"/>
                        </a:rPr>
                        <a:t>Ruralité</a:t>
                      </a:r>
                    </a:p>
                  </a:txBody>
                  <a:tcPr marL="88382" marR="4910" marT="491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dirty="0">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dirty="0">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r>
                        <a:rPr lang="en-US" sz="1100" b="0" i="0" u="none" strike="noStrike">
                          <a:effectLst/>
                          <a:latin typeface="Arial" panose="020B0604020202020204" pitchFamily="34" charset="0"/>
                        </a:rPr>
                        <a:t> </a:t>
                      </a:r>
                    </a:p>
                  </a:txBody>
                  <a:tcPr marL="4910" marR="4910" marT="491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430596095"/>
                  </a:ext>
                </a:extLst>
              </a:tr>
              <a:tr h="161147">
                <a:tc>
                  <a:txBody>
                    <a:bodyPr/>
                    <a:lstStyle/>
                    <a:p>
                      <a:pPr algn="l" fontAlgn="ctr"/>
                      <a:r>
                        <a:rPr lang="en-US" sz="1100" b="0" i="0" u="none" strike="noStrike">
                          <a:effectLst/>
                          <a:latin typeface="Arial" panose="020B0604020202020204" pitchFamily="34" charset="0"/>
                        </a:rPr>
                        <a:t> </a:t>
                      </a:r>
                    </a:p>
                  </a:txBody>
                  <a:tcPr marL="88382" marR="4910" marT="491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dirty="0">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dirty="0">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r>
                        <a:rPr lang="en-US" sz="1100" b="0" i="0" u="none" strike="noStrike">
                          <a:effectLst/>
                          <a:latin typeface="Arial" panose="020B0604020202020204" pitchFamily="34" charset="0"/>
                        </a:rPr>
                        <a:t> </a:t>
                      </a:r>
                    </a:p>
                  </a:txBody>
                  <a:tcPr marL="4910" marR="4910" marT="491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3004576035"/>
                  </a:ext>
                </a:extLst>
              </a:tr>
              <a:tr h="161147">
                <a:tc>
                  <a:txBody>
                    <a:bodyPr/>
                    <a:lstStyle/>
                    <a:p>
                      <a:pPr algn="l" fontAlgn="ctr"/>
                      <a:r>
                        <a:rPr lang="en-US" sz="1100" b="1" i="0" u="none" strike="noStrike">
                          <a:effectLst/>
                          <a:latin typeface="Arial" panose="020B0604020202020204" pitchFamily="34" charset="0"/>
                        </a:rPr>
                        <a:t>Niveau scolaire</a:t>
                      </a:r>
                      <a:r>
                        <a:rPr lang="en-US" sz="1100" b="1" i="0" u="none" strike="noStrike" baseline="30000">
                          <a:effectLst/>
                          <a:latin typeface="Arial" panose="020B0604020202020204" pitchFamily="34" charset="0"/>
                        </a:rPr>
                        <a:t>B</a:t>
                      </a:r>
                      <a:endParaRPr lang="en-US" sz="1100" b="1" i="0" u="none" strike="noStrike">
                        <a:effectLst/>
                        <a:latin typeface="Arial" panose="020B0604020202020204" pitchFamily="34" charset="0"/>
                      </a:endParaRPr>
                    </a:p>
                  </a:txBody>
                  <a:tcPr marL="4910" marR="4910" marT="491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dirty="0">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dirty="0">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r>
                        <a:rPr lang="en-US" sz="1100" b="0" i="0" u="none" strike="noStrike">
                          <a:effectLst/>
                          <a:latin typeface="Arial" panose="020B0604020202020204" pitchFamily="34" charset="0"/>
                        </a:rPr>
                        <a:t> </a:t>
                      </a:r>
                    </a:p>
                  </a:txBody>
                  <a:tcPr marL="4910" marR="4910" marT="491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155989334"/>
                  </a:ext>
                </a:extLst>
              </a:tr>
              <a:tr h="161147">
                <a:tc>
                  <a:txBody>
                    <a:bodyPr/>
                    <a:lstStyle/>
                    <a:p>
                      <a:pPr algn="l" fontAlgn="ctr"/>
                      <a:r>
                        <a:rPr lang="en-US" sz="1100" b="0" i="0" u="none" strike="noStrike">
                          <a:effectLst/>
                          <a:latin typeface="Arial" panose="020B0604020202020204" pitchFamily="34" charset="0"/>
                        </a:rPr>
                        <a:t>Primaire</a:t>
                      </a:r>
                    </a:p>
                  </a:txBody>
                  <a:tcPr marL="88382" marR="4910" marT="491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endParaRPr lang="en-US" sz="1100" b="0" i="0" u="none" strike="noStrike" dirty="0">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dirty="0">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dirty="0">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r>
                        <a:rPr lang="en-US" sz="1100" b="0" i="0" u="none" strike="noStrike">
                          <a:effectLst/>
                          <a:latin typeface="Arial" panose="020B0604020202020204" pitchFamily="34" charset="0"/>
                        </a:rPr>
                        <a:t> </a:t>
                      </a:r>
                    </a:p>
                  </a:txBody>
                  <a:tcPr marL="4910" marR="4910" marT="491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3363217392"/>
                  </a:ext>
                </a:extLst>
              </a:tr>
              <a:tr h="243885">
                <a:tc>
                  <a:txBody>
                    <a:bodyPr/>
                    <a:lstStyle/>
                    <a:p>
                      <a:pPr algn="l" fontAlgn="ctr"/>
                      <a:r>
                        <a:rPr lang="en-US" sz="1100" b="0" i="0" u="none" strike="noStrike" dirty="0">
                          <a:effectLst/>
                          <a:latin typeface="Arial" panose="020B0604020202020204" pitchFamily="34" charset="0"/>
                        </a:rPr>
                        <a:t>Secondaire</a:t>
                      </a:r>
                    </a:p>
                  </a:txBody>
                  <a:tcPr marL="88382" marR="4910" marT="4910" marB="0">
                    <a:lnL w="635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100" b="0" i="0" u="none" strike="noStrike">
                        <a:effectLst/>
                        <a:latin typeface="Arial" panose="020B0604020202020204" pitchFamily="34" charset="0"/>
                      </a:endParaRPr>
                    </a:p>
                  </a:txBody>
                  <a:tcPr marL="4910" marR="4910" marT="491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100" b="0" i="0" u="none" strike="noStrike">
                        <a:effectLst/>
                        <a:latin typeface="Arial" panose="020B0604020202020204" pitchFamily="34" charset="0"/>
                      </a:endParaRPr>
                    </a:p>
                  </a:txBody>
                  <a:tcPr marL="4910" marR="4910" marT="491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100" b="0" i="0" u="none" strike="noStrike">
                        <a:effectLst/>
                        <a:latin typeface="Arial" panose="020B0604020202020204" pitchFamily="34" charset="0"/>
                      </a:endParaRPr>
                    </a:p>
                  </a:txBody>
                  <a:tcPr marL="4910" marR="4910" marT="491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100" b="0" i="0" u="none" strike="noStrike">
                        <a:effectLst/>
                        <a:latin typeface="Arial" panose="020B0604020202020204" pitchFamily="34" charset="0"/>
                      </a:endParaRPr>
                    </a:p>
                  </a:txBody>
                  <a:tcPr marL="4910" marR="4910" marT="491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100" b="0" i="0" u="none" strike="noStrike">
                        <a:effectLst/>
                        <a:latin typeface="Arial" panose="020B0604020202020204" pitchFamily="34" charset="0"/>
                      </a:endParaRPr>
                    </a:p>
                  </a:txBody>
                  <a:tcPr marL="4910" marR="4910" marT="491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100" b="0" i="0" u="none" strike="noStrike">
                        <a:effectLst/>
                        <a:latin typeface="Arial" panose="020B0604020202020204" pitchFamily="34" charset="0"/>
                      </a:endParaRPr>
                    </a:p>
                  </a:txBody>
                  <a:tcPr marL="4910" marR="4910" marT="491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100" b="0" i="0" u="none" strike="noStrike">
                        <a:effectLst/>
                        <a:latin typeface="Arial" panose="020B0604020202020204" pitchFamily="34" charset="0"/>
                      </a:endParaRPr>
                    </a:p>
                  </a:txBody>
                  <a:tcPr marL="4910" marR="4910" marT="491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100" b="0" i="0" u="none" strike="noStrike" dirty="0">
                        <a:effectLst/>
                        <a:latin typeface="Arial" panose="020B0604020202020204" pitchFamily="34" charset="0"/>
                      </a:endParaRPr>
                    </a:p>
                  </a:txBody>
                  <a:tcPr marL="4910" marR="4910" marT="491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100" b="0" i="0" u="none" strike="noStrike">
                        <a:effectLst/>
                        <a:latin typeface="Arial" panose="020B0604020202020204" pitchFamily="34" charset="0"/>
                      </a:endParaRPr>
                    </a:p>
                  </a:txBody>
                  <a:tcPr marL="4910" marR="4910" marT="491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100" b="0" i="0" u="none" strike="noStrike">
                        <a:effectLst/>
                        <a:latin typeface="Arial" panose="020B0604020202020204" pitchFamily="34" charset="0"/>
                      </a:endParaRPr>
                    </a:p>
                  </a:txBody>
                  <a:tcPr marL="4910" marR="4910" marT="491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100" b="0" i="0" u="none" strike="noStrike">
                        <a:effectLst/>
                        <a:latin typeface="Arial" panose="020B0604020202020204" pitchFamily="34" charset="0"/>
                      </a:endParaRPr>
                    </a:p>
                  </a:txBody>
                  <a:tcPr marL="4910" marR="4910" marT="491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100" b="0" i="0" u="none" strike="noStrike">
                        <a:effectLst/>
                        <a:latin typeface="Arial" panose="020B0604020202020204" pitchFamily="34" charset="0"/>
                      </a:endParaRPr>
                    </a:p>
                  </a:txBody>
                  <a:tcPr marL="4910" marR="4910" marT="491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100" b="0" i="0" u="none" strike="noStrike" dirty="0">
                        <a:effectLst/>
                        <a:latin typeface="Arial" panose="020B0604020202020204" pitchFamily="34" charset="0"/>
                      </a:endParaRPr>
                    </a:p>
                  </a:txBody>
                  <a:tcPr marL="4910" marR="4910" marT="491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100" b="0" i="0" u="none" strike="noStrike">
                        <a:effectLst/>
                        <a:latin typeface="Arial" panose="020B0604020202020204" pitchFamily="34" charset="0"/>
                      </a:endParaRPr>
                    </a:p>
                  </a:txBody>
                  <a:tcPr marL="4910" marR="4910" marT="491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100" b="0" i="0" u="none" strike="noStrike">
                        <a:effectLst/>
                        <a:latin typeface="Arial" panose="020B0604020202020204" pitchFamily="34" charset="0"/>
                      </a:endParaRPr>
                    </a:p>
                  </a:txBody>
                  <a:tcPr marL="4910" marR="4910" marT="491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100" b="0" i="0" u="none" strike="noStrike">
                        <a:effectLst/>
                        <a:latin typeface="Arial" panose="020B0604020202020204" pitchFamily="34" charset="0"/>
                      </a:endParaRPr>
                    </a:p>
                  </a:txBody>
                  <a:tcPr marL="4910" marR="4910" marT="491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100" b="0" i="0" u="none" strike="noStrike">
                        <a:effectLst/>
                        <a:latin typeface="Arial" panose="020B0604020202020204" pitchFamily="34" charset="0"/>
                      </a:endParaRPr>
                    </a:p>
                  </a:txBody>
                  <a:tcPr marL="4910" marR="4910" marT="491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100" b="0" i="0" u="none" strike="noStrike">
                        <a:effectLst/>
                        <a:latin typeface="Arial" panose="020B0604020202020204" pitchFamily="34" charset="0"/>
                      </a:endParaRPr>
                    </a:p>
                  </a:txBody>
                  <a:tcPr marL="4910" marR="4910" marT="491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r>
                        <a:rPr lang="en-US" sz="1100" b="0" i="0" u="none" strike="noStrike" dirty="0">
                          <a:effectLst/>
                          <a:latin typeface="Arial" panose="020B0604020202020204" pitchFamily="34" charset="0"/>
                        </a:rPr>
                        <a:t> </a:t>
                      </a:r>
                    </a:p>
                  </a:txBody>
                  <a:tcPr marL="4910" marR="4910" marT="4910" marB="0">
                    <a:lnL>
                      <a:noFill/>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001929"/>
                  </a:ext>
                </a:extLst>
              </a:tr>
              <a:tr h="371308">
                <a:tc gridSpan="20">
                  <a:txBody>
                    <a:bodyPr/>
                    <a:lstStyle/>
                    <a:p>
                      <a:pPr algn="l" fontAlgn="t"/>
                      <a:r>
                        <a:rPr lang="en-US" sz="1100" b="0" i="0" u="none" strike="noStrike" baseline="30000" dirty="0">
                          <a:effectLst/>
                          <a:latin typeface="Arial" panose="020B0604020202020204" pitchFamily="34" charset="0"/>
                        </a:rPr>
                        <a:t>A </a:t>
                      </a:r>
                      <a:r>
                        <a:rPr lang="en-US" sz="1100" b="0" i="0" u="none" strike="noStrike" dirty="0">
                          <a:effectLst/>
                          <a:latin typeface="Arial" panose="020B0604020202020204" pitchFamily="34" charset="0"/>
                        </a:rPr>
                        <a:t>Les espaces peuvent inclure des toilettes/latrines et n'ont pas besoin d'être spécifiquement désignés pour la gestion de l'hygiène menstruelle. </a:t>
                      </a:r>
                      <a:br>
                        <a:rPr lang="en-US" sz="1100" b="0" i="0" u="none" strike="noStrike" dirty="0">
                          <a:effectLst/>
                          <a:latin typeface="Arial" panose="020B0604020202020204" pitchFamily="34" charset="0"/>
                        </a:rPr>
                      </a:br>
                      <a:r>
                        <a:rPr lang="en-US" sz="1100" b="0" i="0" u="none" strike="noStrike" baseline="30000" dirty="0">
                          <a:effectLst/>
                          <a:latin typeface="Arial" panose="020B0604020202020204" pitchFamily="34" charset="0"/>
                        </a:rPr>
                        <a:t>B</a:t>
                      </a:r>
                      <a:r>
                        <a:rPr lang="en-US" sz="1100" b="0" i="0" u="none" strike="noStrike" dirty="0">
                          <a:effectLst/>
                          <a:latin typeface="Arial" panose="020B0604020202020204" pitchFamily="34" charset="0"/>
                        </a:rPr>
                        <a:t> Les services d'hygiène menstruelle ne sont pas applicables dans les écoles maternelles.</a:t>
                      </a:r>
                    </a:p>
                  </a:txBody>
                  <a:tcPr marL="4910" marR="4910" marT="49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6350" cap="flat" cmpd="sng" algn="ctr">
                      <a:solidFill>
                        <a:srgbClr val="000000"/>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311224385"/>
                  </a:ext>
                </a:extLst>
              </a:tr>
              <a:tr h="161147">
                <a:tc gridSpan="20">
                  <a:txBody>
                    <a:bodyPr/>
                    <a:lstStyle/>
                    <a:p>
                      <a:pPr algn="l" fontAlgn="b"/>
                      <a:r>
                        <a:rPr lang="en-US" sz="1100" b="0" i="0" u="none" strike="noStrike">
                          <a:effectLst/>
                          <a:latin typeface="Arial" panose="020B0604020202020204" pitchFamily="34" charset="0"/>
                        </a:rPr>
                        <a:t> </a:t>
                      </a:r>
                    </a:p>
                  </a:txBody>
                  <a:tcPr marL="4910" marR="4910" marT="49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77560597"/>
                  </a:ext>
                </a:extLst>
              </a:tr>
              <a:tr h="1128021">
                <a:tc gridSpan="20">
                  <a:txBody>
                    <a:bodyPr/>
                    <a:lstStyle/>
                    <a:p>
                      <a:pPr algn="l" fontAlgn="ctr"/>
                      <a:r>
                        <a:rPr lang="en-US" sz="1100" b="0" i="1" u="none" strike="noStrike" dirty="0">
                          <a:effectLst/>
                          <a:latin typeface="Arial" panose="020B0604020202020204" pitchFamily="34" charset="0"/>
                        </a:rPr>
                        <a:t>- Les indicateurs peuvent être adaptés en fonction des priorités nationales et des recommandations émergentes pour le suivi de la santé et de l'hygiène menstruelles des adolescents (c.-à-d. l'onglet "Global MHH Monitoring Group" dans ce fichier Excel).</a:t>
                      </a:r>
                      <a:br>
                        <a:rPr lang="en-US" sz="1100" b="0" i="1" u="none" strike="noStrike" dirty="0">
                          <a:effectLst/>
                          <a:latin typeface="Arial" panose="020B0604020202020204" pitchFamily="34" charset="0"/>
                        </a:rPr>
                      </a:br>
                      <a:r>
                        <a:rPr lang="en-US" sz="1100" b="0" i="1" u="none" strike="noStrike" dirty="0">
                          <a:effectLst/>
                          <a:latin typeface="Arial" panose="020B0604020202020204" pitchFamily="34" charset="0"/>
                        </a:rPr>
                        <a:t>- Ces indicateurs ne s'appliquent pas aux écoles maternelles.</a:t>
                      </a:r>
                      <a:br>
                        <a:rPr lang="en-US" sz="1100" b="0" i="1" u="none" strike="noStrike" dirty="0">
                          <a:effectLst/>
                          <a:latin typeface="Arial" panose="020B0604020202020204" pitchFamily="34" charset="0"/>
                        </a:rPr>
                      </a:br>
                      <a:r>
                        <a:rPr lang="en-US" sz="1100" b="0" i="1" u="none" strike="noStrike" dirty="0">
                          <a:effectLst/>
                          <a:latin typeface="Arial" panose="020B0604020202020204" pitchFamily="34" charset="0"/>
                        </a:rPr>
                        <a:t>- Les écoles disposant d'eau et de savon dans un espace privé proviennent de la question XS1. </a:t>
                      </a:r>
                      <a:br>
                        <a:rPr lang="en-US" sz="1100" b="0" i="1" u="none" strike="noStrike" dirty="0">
                          <a:effectLst/>
                          <a:latin typeface="Arial" panose="020B0604020202020204" pitchFamily="34" charset="0"/>
                        </a:rPr>
                      </a:br>
                      <a:r>
                        <a:rPr lang="en-US" sz="1100" b="0" i="1" u="none" strike="noStrike" dirty="0">
                          <a:effectLst/>
                          <a:latin typeface="Arial" panose="020B0604020202020204" pitchFamily="34" charset="0"/>
                        </a:rPr>
                        <a:t>- Les écoles disposant de poubelles couvertes pour l'élimination du matériel d'hygiène menstruelle correspondent à la question XS2.</a:t>
                      </a:r>
                      <a:br>
                        <a:rPr lang="en-US" sz="1100" b="0" i="1" u="none" strike="noStrike" dirty="0">
                          <a:effectLst/>
                          <a:latin typeface="Arial" panose="020B0604020202020204" pitchFamily="34" charset="0"/>
                        </a:rPr>
                      </a:br>
                      <a:r>
                        <a:rPr lang="en-US" sz="1100" b="0" i="1" u="none" strike="noStrike" dirty="0">
                          <a:effectLst/>
                          <a:latin typeface="Arial" panose="020B0604020202020204" pitchFamily="34" charset="0"/>
                        </a:rPr>
                        <a:t>- Les écoles disposant de mécanismes d'élimination des déchets d'hygiène menstruelle répondent à la question XS3.</a:t>
                      </a:r>
                      <a:br>
                        <a:rPr lang="en-US" sz="1100" b="0" i="1" u="none" strike="noStrike" dirty="0">
                          <a:effectLst/>
                          <a:latin typeface="Arial" panose="020B0604020202020204" pitchFamily="34" charset="0"/>
                        </a:rPr>
                      </a:br>
                      <a:r>
                        <a:rPr lang="en-US" sz="1100" b="0" i="1" u="none" strike="noStrike" dirty="0">
                          <a:effectLst/>
                          <a:latin typeface="Arial" panose="020B0604020202020204" pitchFamily="34" charset="0"/>
                        </a:rPr>
                        <a:t>- Les écoles disposant d'installations sanitaires de base sont déterminées dans l'onglet S1-3</a:t>
                      </a:r>
                      <a:br>
                        <a:rPr lang="en-US" sz="1100" b="0" i="1" u="none" strike="noStrike" dirty="0">
                          <a:effectLst/>
                          <a:latin typeface="Arial" panose="020B0604020202020204" pitchFamily="34" charset="0"/>
                        </a:rPr>
                      </a:br>
                      <a:r>
                        <a:rPr lang="en-US" sz="1100" b="0" i="1" u="none" strike="noStrike" dirty="0">
                          <a:effectLst/>
                          <a:latin typeface="Arial" panose="020B0604020202020204" pitchFamily="34" charset="0"/>
                        </a:rPr>
                        <a:t>- Les écoles disposant de dispositions pour la gestion de l'hygiène menstruelle par type sont tirées de la question XS3.</a:t>
                      </a:r>
                      <a:br>
                        <a:rPr lang="en-US" sz="1100" b="0" i="1" u="none" strike="noStrike" dirty="0">
                          <a:effectLst/>
                          <a:latin typeface="Arial" panose="020B0604020202020204" pitchFamily="34" charset="0"/>
                        </a:rPr>
                      </a:br>
                      <a:r>
                        <a:rPr lang="en-US" sz="1100" b="0" i="1" u="none" strike="noStrike" dirty="0">
                          <a:effectLst/>
                          <a:latin typeface="Arial" panose="020B0604020202020204" pitchFamily="34" charset="0"/>
                        </a:rPr>
                        <a:t>- Les dénominateurs sont le nombre total d'écoles dans chaque désagrégation (total, zone, niveau scolaire, région) à l'exclusion des écoles qui n'offrent qu'un niveau préprimaire.</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FFF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635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664996294"/>
                  </a:ext>
                </a:extLst>
              </a:tr>
            </a:tbl>
          </a:graphicData>
        </a:graphic>
      </p:graphicFrame>
    </p:spTree>
    <p:extLst>
      <p:ext uri="{BB962C8B-B14F-4D97-AF65-F5344CB8AC3E}">
        <p14:creationId xmlns:p14="http://schemas.microsoft.com/office/powerpoint/2010/main" val="101685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2421ACA9-470D-4CFD-86DB-736E44FB10F9}"/>
              </a:ext>
            </a:extLst>
          </p:cNvPr>
          <p:cNvGraphicFramePr>
            <a:graphicFrameLocks noGrp="1"/>
          </p:cNvGraphicFramePr>
          <p:nvPr>
            <p:extLst>
              <p:ext uri="{D42A27DB-BD31-4B8C-83A1-F6EECF244321}">
                <p14:modId xmlns:p14="http://schemas.microsoft.com/office/powerpoint/2010/main" val="1953038560"/>
              </p:ext>
            </p:extLst>
          </p:nvPr>
        </p:nvGraphicFramePr>
        <p:xfrm>
          <a:off x="337930" y="301381"/>
          <a:ext cx="11516140" cy="6319004"/>
        </p:xfrm>
        <a:graphic>
          <a:graphicData uri="http://schemas.openxmlformats.org/drawingml/2006/table">
            <a:tbl>
              <a:tblPr/>
              <a:tblGrid>
                <a:gridCol w="1148082">
                  <a:extLst>
                    <a:ext uri="{9D8B030D-6E8A-4147-A177-3AD203B41FA5}">
                      <a16:colId xmlns:a16="http://schemas.microsoft.com/office/drawing/2014/main" xmlns="" val="2573453131"/>
                    </a:ext>
                  </a:extLst>
                </a:gridCol>
                <a:gridCol w="580836">
                  <a:extLst>
                    <a:ext uri="{9D8B030D-6E8A-4147-A177-3AD203B41FA5}">
                      <a16:colId xmlns:a16="http://schemas.microsoft.com/office/drawing/2014/main" xmlns="" val="2960809039"/>
                    </a:ext>
                  </a:extLst>
                </a:gridCol>
                <a:gridCol w="580836">
                  <a:extLst>
                    <a:ext uri="{9D8B030D-6E8A-4147-A177-3AD203B41FA5}">
                      <a16:colId xmlns:a16="http://schemas.microsoft.com/office/drawing/2014/main" xmlns="" val="2765589158"/>
                    </a:ext>
                  </a:extLst>
                </a:gridCol>
                <a:gridCol w="580836">
                  <a:extLst>
                    <a:ext uri="{9D8B030D-6E8A-4147-A177-3AD203B41FA5}">
                      <a16:colId xmlns:a16="http://schemas.microsoft.com/office/drawing/2014/main" xmlns="" val="2868054410"/>
                    </a:ext>
                  </a:extLst>
                </a:gridCol>
                <a:gridCol w="693776">
                  <a:extLst>
                    <a:ext uri="{9D8B030D-6E8A-4147-A177-3AD203B41FA5}">
                      <a16:colId xmlns:a16="http://schemas.microsoft.com/office/drawing/2014/main" xmlns="" val="2008879602"/>
                    </a:ext>
                  </a:extLst>
                </a:gridCol>
                <a:gridCol w="80672">
                  <a:extLst>
                    <a:ext uri="{9D8B030D-6E8A-4147-A177-3AD203B41FA5}">
                      <a16:colId xmlns:a16="http://schemas.microsoft.com/office/drawing/2014/main" xmlns="" val="986971016"/>
                    </a:ext>
                  </a:extLst>
                </a:gridCol>
                <a:gridCol w="693776">
                  <a:extLst>
                    <a:ext uri="{9D8B030D-6E8A-4147-A177-3AD203B41FA5}">
                      <a16:colId xmlns:a16="http://schemas.microsoft.com/office/drawing/2014/main" xmlns="" val="4249534727"/>
                    </a:ext>
                  </a:extLst>
                </a:gridCol>
                <a:gridCol w="693776">
                  <a:extLst>
                    <a:ext uri="{9D8B030D-6E8A-4147-A177-3AD203B41FA5}">
                      <a16:colId xmlns:a16="http://schemas.microsoft.com/office/drawing/2014/main" xmlns="" val="686403799"/>
                    </a:ext>
                  </a:extLst>
                </a:gridCol>
                <a:gridCol w="109780">
                  <a:extLst>
                    <a:ext uri="{9D8B030D-6E8A-4147-A177-3AD203B41FA5}">
                      <a16:colId xmlns:a16="http://schemas.microsoft.com/office/drawing/2014/main" xmlns="" val="60690471"/>
                    </a:ext>
                  </a:extLst>
                </a:gridCol>
                <a:gridCol w="726044">
                  <a:extLst>
                    <a:ext uri="{9D8B030D-6E8A-4147-A177-3AD203B41FA5}">
                      <a16:colId xmlns:a16="http://schemas.microsoft.com/office/drawing/2014/main" xmlns="" val="3144988927"/>
                    </a:ext>
                  </a:extLst>
                </a:gridCol>
                <a:gridCol w="726044">
                  <a:extLst>
                    <a:ext uri="{9D8B030D-6E8A-4147-A177-3AD203B41FA5}">
                      <a16:colId xmlns:a16="http://schemas.microsoft.com/office/drawing/2014/main" xmlns="" val="4249745149"/>
                    </a:ext>
                  </a:extLst>
                </a:gridCol>
                <a:gridCol w="80672">
                  <a:extLst>
                    <a:ext uri="{9D8B030D-6E8A-4147-A177-3AD203B41FA5}">
                      <a16:colId xmlns:a16="http://schemas.microsoft.com/office/drawing/2014/main" xmlns="" val="465437763"/>
                    </a:ext>
                  </a:extLst>
                </a:gridCol>
                <a:gridCol w="1032597">
                  <a:extLst>
                    <a:ext uri="{9D8B030D-6E8A-4147-A177-3AD203B41FA5}">
                      <a16:colId xmlns:a16="http://schemas.microsoft.com/office/drawing/2014/main" xmlns="" val="3694983886"/>
                    </a:ext>
                  </a:extLst>
                </a:gridCol>
                <a:gridCol w="109780">
                  <a:extLst>
                    <a:ext uri="{9D8B030D-6E8A-4147-A177-3AD203B41FA5}">
                      <a16:colId xmlns:a16="http://schemas.microsoft.com/office/drawing/2014/main" xmlns="" val="7258745"/>
                    </a:ext>
                  </a:extLst>
                </a:gridCol>
                <a:gridCol w="661509">
                  <a:extLst>
                    <a:ext uri="{9D8B030D-6E8A-4147-A177-3AD203B41FA5}">
                      <a16:colId xmlns:a16="http://schemas.microsoft.com/office/drawing/2014/main" xmlns="" val="3304904031"/>
                    </a:ext>
                  </a:extLst>
                </a:gridCol>
                <a:gridCol w="661509">
                  <a:extLst>
                    <a:ext uri="{9D8B030D-6E8A-4147-A177-3AD203B41FA5}">
                      <a16:colId xmlns:a16="http://schemas.microsoft.com/office/drawing/2014/main" xmlns="" val="120033161"/>
                    </a:ext>
                  </a:extLst>
                </a:gridCol>
                <a:gridCol w="661509">
                  <a:extLst>
                    <a:ext uri="{9D8B030D-6E8A-4147-A177-3AD203B41FA5}">
                      <a16:colId xmlns:a16="http://schemas.microsoft.com/office/drawing/2014/main" xmlns="" val="963824774"/>
                    </a:ext>
                  </a:extLst>
                </a:gridCol>
                <a:gridCol w="661509">
                  <a:extLst>
                    <a:ext uri="{9D8B030D-6E8A-4147-A177-3AD203B41FA5}">
                      <a16:colId xmlns:a16="http://schemas.microsoft.com/office/drawing/2014/main" xmlns="" val="1027751203"/>
                    </a:ext>
                  </a:extLst>
                </a:gridCol>
                <a:gridCol w="80672">
                  <a:extLst>
                    <a:ext uri="{9D8B030D-6E8A-4147-A177-3AD203B41FA5}">
                      <a16:colId xmlns:a16="http://schemas.microsoft.com/office/drawing/2014/main" xmlns="" val="375903941"/>
                    </a:ext>
                  </a:extLst>
                </a:gridCol>
                <a:gridCol w="951925">
                  <a:extLst>
                    <a:ext uri="{9D8B030D-6E8A-4147-A177-3AD203B41FA5}">
                      <a16:colId xmlns:a16="http://schemas.microsoft.com/office/drawing/2014/main" xmlns="" val="3216488321"/>
                    </a:ext>
                  </a:extLst>
                </a:gridCol>
              </a:tblGrid>
              <a:tr h="270591">
                <a:tc gridSpan="20">
                  <a:txBody>
                    <a:bodyPr/>
                    <a:lstStyle/>
                    <a:p>
                      <a:pPr algn="l" fontAlgn="ctr"/>
                      <a:r>
                        <a:rPr lang="en-US" sz="1200" b="1" i="0" u="none" strike="noStrike" dirty="0">
                          <a:solidFill>
                            <a:srgbClr val="FFFFFF"/>
                          </a:solidFill>
                          <a:effectLst/>
                          <a:latin typeface="Arial" panose="020B0604020202020204" pitchFamily="34" charset="0"/>
                        </a:rPr>
                        <a:t>Tableau XMHH : Services de gestion de l'hygiène menstruelle dans les écoles</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8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635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211059789"/>
                  </a:ext>
                </a:extLst>
              </a:tr>
              <a:tr h="235005">
                <a:tc gridSpan="20">
                  <a:txBody>
                    <a:bodyPr/>
                    <a:lstStyle/>
                    <a:p>
                      <a:pPr algn="l" fontAlgn="ctr"/>
                      <a:r>
                        <a:rPr lang="en-US" sz="1100" b="0" i="0" u="none" strike="noStrike">
                          <a:effectLst/>
                          <a:latin typeface="Arial" panose="020B0604020202020204" pitchFamily="34" charset="0"/>
                        </a:rPr>
                        <a:t>Répartition en pourcentage des écoles disposant d'eau et de savon dans un espace privé, de poubelles dans les toilettes des filles, de mécanismes de gestion des déchets hygiéniques et de dispositions pour la gestion de l'hygiène menstruelle, par type, nom de l'enquête, année</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635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223708429"/>
                  </a:ext>
                </a:extLst>
              </a:tr>
              <a:tr h="522381">
                <a:tc rowSpan="2">
                  <a:txBody>
                    <a:bodyPr/>
                    <a:lstStyle/>
                    <a:p>
                      <a:pPr algn="ctr" fontAlgn="t"/>
                      <a:r>
                        <a:rPr lang="en-US" sz="1100" b="0" i="0" u="none" strike="noStrike">
                          <a:effectLst/>
                          <a:latin typeface="Arial" panose="020B0604020202020204" pitchFamily="34" charset="0"/>
                        </a:rPr>
                        <a:t> </a:t>
                      </a:r>
                    </a:p>
                  </a:txBody>
                  <a:tcPr marL="4910" marR="4910" marT="491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100" b="1" i="0" u="none" strike="noStrike" dirty="0">
                          <a:effectLst/>
                          <a:latin typeface="Arial" panose="020B0604020202020204" pitchFamily="34" charset="0"/>
                        </a:rPr>
                        <a:t>Eau et savon disponibles dans un espace privé</a:t>
                      </a:r>
                    </a:p>
                  </a:txBody>
                  <a:tcPr marL="4910" marR="4910" marT="49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b"/>
                      <a:endParaRPr lang="en-US" sz="1100" b="1" i="0" u="none" strike="noStrike">
                        <a:effectLst/>
                        <a:latin typeface="Arial" panose="020B0604020202020204" pitchFamily="34" charset="0"/>
                      </a:endParaRPr>
                    </a:p>
                  </a:txBody>
                  <a:tcPr marL="4910" marR="4910" marT="49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100" b="1" i="0" u="none" strike="noStrike">
                          <a:effectLst/>
                          <a:latin typeface="Arial" panose="020B0604020202020204" pitchFamily="34" charset="0"/>
                        </a:rPr>
                        <a:t>Poubelles couvertes dans les toilettes des filles pour l'élimination des déchets menstruels</a:t>
                      </a:r>
                    </a:p>
                  </a:txBody>
                  <a:tcPr marL="4910" marR="4910" marT="49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endParaRPr lang="en-US" sz="1100" b="1" i="0" u="none" strike="noStrike" dirty="0">
                        <a:effectLst/>
                        <a:latin typeface="Arial" panose="020B0604020202020204" pitchFamily="34" charset="0"/>
                      </a:endParaRPr>
                    </a:p>
                  </a:txBody>
                  <a:tcPr marL="4910" marR="4910" marT="4910"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b"/>
                      <a:r>
                        <a:rPr lang="en-US" sz="1100" b="1" i="0" u="none" strike="noStrike">
                          <a:effectLst/>
                          <a:latin typeface="Arial" panose="020B0604020202020204" pitchFamily="34" charset="0"/>
                        </a:rPr>
                        <a:t>Mécanismes d'élimination des déchets d'hygiène menstruelle à l'école</a:t>
                      </a:r>
                    </a:p>
                  </a:txBody>
                  <a:tcPr marL="4910" marR="4910" marT="49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endParaRPr lang="en-US" sz="1100" b="1" i="0" u="none" strike="noStrike">
                        <a:effectLst/>
                        <a:latin typeface="Arial" panose="020B0604020202020204" pitchFamily="34" charset="0"/>
                      </a:endParaRPr>
                    </a:p>
                  </a:txBody>
                  <a:tcPr marL="4910" marR="4910" marT="4910" marB="0" anchor="b">
                    <a:lnL>
                      <a:noFill/>
                    </a:lnL>
                    <a:lnR>
                      <a:noFill/>
                    </a:lnR>
                    <a:lnT w="6350" cap="flat" cmpd="sng" algn="ctr">
                      <a:solidFill>
                        <a:srgbClr val="000000"/>
                      </a:solidFill>
                      <a:prstDash val="solid"/>
                      <a:round/>
                      <a:headEnd type="none" w="med" len="med"/>
                      <a:tailEnd type="none" w="med" len="med"/>
                    </a:lnT>
                    <a:lnB>
                      <a:noFill/>
                    </a:lnB>
                  </a:tcPr>
                </a:tc>
                <a:tc rowSpan="2">
                  <a:txBody>
                    <a:bodyPr/>
                    <a:lstStyle/>
                    <a:p>
                      <a:pPr algn="ctr" fontAlgn="b"/>
                      <a:r>
                        <a:rPr lang="en-US" sz="1100" b="0" i="0" u="none" strike="noStrike">
                          <a:effectLst/>
                          <a:latin typeface="Arial" panose="020B0604020202020204" pitchFamily="34" charset="0"/>
                        </a:rPr>
                        <a:t>Pourcentage avec de l'eau et du savon dans un endroit privé, poubelles et mécanismes d'élimination</a:t>
                      </a:r>
                    </a:p>
                  </a:txBody>
                  <a:tcPr marL="4910" marR="4910" marT="49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1" i="0" u="none" strike="noStrike" dirty="0">
                        <a:effectLst/>
                        <a:latin typeface="Arial" panose="020B0604020202020204" pitchFamily="34" charset="0"/>
                      </a:endParaRPr>
                    </a:p>
                  </a:txBody>
                  <a:tcPr marL="4910" marR="4910" marT="4910" marB="0" anchor="b">
                    <a:lnL>
                      <a:noFill/>
                    </a:lnL>
                    <a:lnR>
                      <a:noFill/>
                    </a:lnR>
                    <a:lnB>
                      <a:noFill/>
                    </a:lnB>
                  </a:tcPr>
                </a:tc>
                <a:tc gridSpan="4">
                  <a:txBody>
                    <a:bodyPr/>
                    <a:lstStyle/>
                    <a:p>
                      <a:pPr algn="ctr" fontAlgn="b"/>
                      <a:r>
                        <a:rPr lang="en-US" sz="1100" b="1" i="0" u="none" strike="noStrike">
                          <a:effectLst/>
                          <a:latin typeface="Arial" panose="020B0604020202020204" pitchFamily="34" charset="0"/>
                        </a:rPr>
                        <a:t>Proportion d'écoles disposant de services de gestion de l'hygiène menstruelle (MHM), par type de services</a:t>
                      </a:r>
                    </a:p>
                  </a:txBody>
                  <a:tcPr marL="4910" marR="4910" marT="49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1100" b="1" i="0" u="none" strike="noStrike">
                        <a:effectLst/>
                        <a:latin typeface="Arial" panose="020B0604020202020204" pitchFamily="34" charset="0"/>
                      </a:endParaRPr>
                    </a:p>
                  </a:txBody>
                  <a:tcPr marL="4910" marR="4910" marT="4910" marB="0" anchor="b">
                    <a:lnL>
                      <a:noFill/>
                    </a:lnL>
                    <a:lnR>
                      <a:noFill/>
                    </a:lnR>
                    <a:lnT w="6350" cap="flat" cmpd="sng" algn="ctr">
                      <a:solidFill>
                        <a:srgbClr val="000000"/>
                      </a:solidFill>
                      <a:prstDash val="solid"/>
                      <a:round/>
                      <a:headEnd type="none" w="med" len="med"/>
                      <a:tailEnd type="none" w="med" len="med"/>
                    </a:lnT>
                    <a:lnB>
                      <a:noFill/>
                    </a:lnB>
                  </a:tcPr>
                </a:tc>
                <a:tc rowSpan="2">
                  <a:txBody>
                    <a:bodyPr/>
                    <a:lstStyle/>
                    <a:p>
                      <a:pPr algn="ctr" fontAlgn="b"/>
                      <a:r>
                        <a:rPr lang="en-US" sz="1100" b="0" i="0" u="none" strike="noStrike">
                          <a:effectLst/>
                          <a:latin typeface="Arial" panose="020B0604020202020204" pitchFamily="34" charset="0"/>
                        </a:rPr>
                        <a:t>Pourcentage d'écoles disposant des trois dispositions relatives à la gestion de l'hygiène menstruelle (MHM)</a:t>
                      </a:r>
                    </a:p>
                  </a:txBody>
                  <a:tcPr marL="4910" marR="4910" marT="49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61967405"/>
                  </a:ext>
                </a:extLst>
              </a:tr>
              <a:tr h="522381">
                <a:tc vMerge="1">
                  <a:txBody>
                    <a:bodyPr/>
                    <a:lstStyle/>
                    <a:p>
                      <a:endParaRPr lang="en-US"/>
                    </a:p>
                  </a:txBody>
                  <a:tcPr/>
                </a:tc>
                <a:tc>
                  <a:txBody>
                    <a:bodyPr/>
                    <a:lstStyle/>
                    <a:p>
                      <a:pPr algn="ctr" fontAlgn="b"/>
                      <a:r>
                        <a:rPr lang="en-US" sz="1100" b="0" i="0" u="none" strike="noStrike">
                          <a:effectLst/>
                          <a:latin typeface="Arial" panose="020B0604020202020204" pitchFamily="34" charset="0"/>
                        </a:rPr>
                        <a:t>Eau et savon</a:t>
                      </a:r>
                    </a:p>
                  </a:txBody>
                  <a:tcPr marL="4910" marR="4910" marT="49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effectLst/>
                          <a:latin typeface="Arial" panose="020B0604020202020204" pitchFamily="34" charset="0"/>
                        </a:rPr>
                        <a:t>Eau, mais pas de savon</a:t>
                      </a:r>
                    </a:p>
                  </a:txBody>
                  <a:tcPr marL="4910" marR="4910" marT="49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effectLst/>
                          <a:latin typeface="Arial" panose="020B0604020202020204" pitchFamily="34" charset="0"/>
                        </a:rPr>
                        <a:t>Pas d'eau</a:t>
                      </a:r>
                    </a:p>
                  </a:txBody>
                  <a:tcPr marL="4910" marR="4910" marT="49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effectLst/>
                          <a:latin typeface="Arial" panose="020B0604020202020204" pitchFamily="34" charset="0"/>
                        </a:rPr>
                        <a:t>Pas d'espace privé</a:t>
                      </a:r>
                      <a:r>
                        <a:rPr lang="en-US" sz="1100" b="0" i="0" u="none" strike="noStrike" baseline="30000">
                          <a:effectLst/>
                          <a:latin typeface="Arial" panose="020B0604020202020204" pitchFamily="34" charset="0"/>
                        </a:rPr>
                        <a:t>A</a:t>
                      </a:r>
                      <a:endParaRPr lang="en-US" sz="1100" b="0" i="0" u="none" strike="noStrike">
                        <a:effectLst/>
                        <a:latin typeface="Arial" panose="020B0604020202020204" pitchFamily="34" charset="0"/>
                      </a:endParaRPr>
                    </a:p>
                  </a:txBody>
                  <a:tcPr marL="4910" marR="4910" marT="49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b"/>
                      <a:r>
                        <a:rPr lang="en-US" sz="1100" b="0" i="0" u="none" strike="noStrike">
                          <a:effectLst/>
                          <a:latin typeface="Arial" panose="020B0604020202020204" pitchFamily="34" charset="0"/>
                        </a:rPr>
                        <a:t>Oui</a:t>
                      </a:r>
                    </a:p>
                  </a:txBody>
                  <a:tcPr marL="4910" marR="4910" marT="49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effectLst/>
                          <a:latin typeface="Arial" panose="020B0604020202020204" pitchFamily="34" charset="0"/>
                        </a:rPr>
                        <a:t>Non</a:t>
                      </a:r>
                    </a:p>
                  </a:txBody>
                  <a:tcPr marL="4910" marR="4910" marT="49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dirty="0">
                        <a:effectLst/>
                        <a:latin typeface="Arial" panose="020B0604020202020204" pitchFamily="34" charset="0"/>
                      </a:endParaRPr>
                    </a:p>
                  </a:txBody>
                  <a:tcPr marL="4910" marR="4910" marT="49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effectLst/>
                          <a:latin typeface="Arial" panose="020B0604020202020204" pitchFamily="34" charset="0"/>
                        </a:rPr>
                        <a:t>Oui</a:t>
                      </a:r>
                    </a:p>
                  </a:txBody>
                  <a:tcPr marL="4910" marR="4910" marT="49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effectLst/>
                          <a:latin typeface="Arial" panose="020B0604020202020204" pitchFamily="34" charset="0"/>
                        </a:rPr>
                        <a:t>Non</a:t>
                      </a:r>
                    </a:p>
                  </a:txBody>
                  <a:tcPr marL="4910" marR="4910" marT="49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effectLst/>
                        <a:latin typeface="Arial" panose="020B0604020202020204" pitchFamily="34" charset="0"/>
                      </a:endParaRPr>
                    </a:p>
                  </a:txBody>
                  <a:tcPr marL="4910" marR="4910" marT="4910" marB="0" anchor="b">
                    <a:lnL>
                      <a:noFill/>
                    </a:lnL>
                    <a:lnR>
                      <a:noFill/>
                    </a:lnR>
                    <a:lnT>
                      <a:noFill/>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b"/>
                      <a:r>
                        <a:rPr lang="en-US" sz="1100" b="0" i="0" u="none" strike="noStrike" dirty="0">
                          <a:effectLst/>
                          <a:latin typeface="Arial" panose="020B0604020202020204" pitchFamily="34" charset="0"/>
                        </a:rPr>
                        <a:t> </a:t>
                      </a:r>
                    </a:p>
                  </a:txBody>
                  <a:tcPr marL="4910" marR="4910" marT="49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effectLst/>
                          <a:latin typeface="Arial" panose="020B0604020202020204" pitchFamily="34" charset="0"/>
                        </a:rPr>
                        <a:t>Zones de baignade</a:t>
                      </a:r>
                    </a:p>
                  </a:txBody>
                  <a:tcPr marL="4910" marR="4910" marT="49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100" b="0" i="0" u="none" strike="noStrike">
                          <a:effectLst/>
                          <a:latin typeface="Arial" panose="020B0604020202020204" pitchFamily="34" charset="0"/>
                        </a:rPr>
                        <a:t>Matériel MHM (p. ex. serviettes hygiéniques)</a:t>
                      </a:r>
                    </a:p>
                  </a:txBody>
                  <a:tcPr marL="4910" marR="4910" marT="49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effectLst/>
                          <a:latin typeface="Arial" panose="020B0604020202020204" pitchFamily="34" charset="0"/>
                        </a:rPr>
                        <a:t>Éducation à la santé maternelle et infantile</a:t>
                      </a:r>
                    </a:p>
                  </a:txBody>
                  <a:tcPr marL="4910" marR="4910" marT="49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a:effectLst/>
                          <a:latin typeface="Arial" panose="020B0604020202020204" pitchFamily="34" charset="0"/>
                        </a:rPr>
                        <a:t>N/A, pas de dispositions pour MHM</a:t>
                      </a:r>
                    </a:p>
                  </a:txBody>
                  <a:tcPr marL="4910" marR="4910" marT="49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effectLst/>
                        <a:latin typeface="Arial" panose="020B0604020202020204" pitchFamily="34" charset="0"/>
                      </a:endParaRPr>
                    </a:p>
                  </a:txBody>
                  <a:tcPr marL="4910" marR="4910" marT="4910" marB="0" anchor="b">
                    <a:lnL>
                      <a:noFill/>
                    </a:lnL>
                    <a:lnR>
                      <a:noFill/>
                    </a:lnR>
                    <a:lnT>
                      <a:noFill/>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3969341289"/>
                  </a:ext>
                </a:extLst>
              </a:tr>
              <a:tr h="161147">
                <a:tc>
                  <a:txBody>
                    <a:bodyPr/>
                    <a:lstStyle/>
                    <a:p>
                      <a:pPr algn="l" fontAlgn="ctr"/>
                      <a:r>
                        <a:rPr lang="en-US" sz="1100" b="0" i="0" u="none" strike="noStrike">
                          <a:effectLst/>
                          <a:latin typeface="Arial" panose="020B0604020202020204" pitchFamily="34" charset="0"/>
                        </a:rPr>
                        <a:t> </a:t>
                      </a:r>
                    </a:p>
                  </a:txBody>
                  <a:tcPr marL="4910" marR="4910" marT="491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a:effectLst/>
                          <a:latin typeface="Arial" panose="020B0604020202020204" pitchFamily="34" charset="0"/>
                        </a:rPr>
                        <a:t> </a:t>
                      </a:r>
                    </a:p>
                  </a:txBody>
                  <a:tcPr marL="4910" marR="4910" marT="491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a:effectLst/>
                          <a:latin typeface="Arial" panose="020B0604020202020204" pitchFamily="34" charset="0"/>
                        </a:rPr>
                        <a:t> </a:t>
                      </a:r>
                    </a:p>
                  </a:txBody>
                  <a:tcPr marL="4910" marR="4910" marT="491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a:effectLst/>
                          <a:latin typeface="Arial" panose="020B0604020202020204" pitchFamily="34" charset="0"/>
                        </a:rPr>
                        <a:t> </a:t>
                      </a:r>
                    </a:p>
                  </a:txBody>
                  <a:tcPr marL="4910" marR="4910" marT="491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a:effectLst/>
                          <a:latin typeface="Arial" panose="020B0604020202020204" pitchFamily="34" charset="0"/>
                        </a:rPr>
                        <a:t> </a:t>
                      </a:r>
                    </a:p>
                  </a:txBody>
                  <a:tcPr marL="4910" marR="4910" marT="491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a:effectLst/>
                          <a:latin typeface="Arial" panose="020B0604020202020204" pitchFamily="34" charset="0"/>
                        </a:rPr>
                        <a:t> </a:t>
                      </a:r>
                    </a:p>
                  </a:txBody>
                  <a:tcPr marL="4910" marR="4910" marT="491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a:effectLst/>
                          <a:latin typeface="Arial" panose="020B0604020202020204" pitchFamily="34" charset="0"/>
                        </a:rPr>
                        <a:t> </a:t>
                      </a:r>
                    </a:p>
                  </a:txBody>
                  <a:tcPr marL="4910" marR="4910" marT="491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a:effectLst/>
                          <a:latin typeface="Arial" panose="020B0604020202020204" pitchFamily="34" charset="0"/>
                        </a:rPr>
                        <a:t> </a:t>
                      </a:r>
                    </a:p>
                  </a:txBody>
                  <a:tcPr marL="4910" marR="4910" marT="491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dirty="0">
                          <a:effectLst/>
                          <a:latin typeface="Arial" panose="020B0604020202020204" pitchFamily="34" charset="0"/>
                        </a:rPr>
                        <a:t> </a:t>
                      </a:r>
                    </a:p>
                  </a:txBody>
                  <a:tcPr marL="4910" marR="4910" marT="491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a:effectLst/>
                          <a:latin typeface="Arial" panose="020B0604020202020204" pitchFamily="34" charset="0"/>
                        </a:rPr>
                        <a:t> </a:t>
                      </a:r>
                    </a:p>
                  </a:txBody>
                  <a:tcPr marL="4910" marR="4910" marT="491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a:effectLst/>
                          <a:latin typeface="Arial" panose="020B0604020202020204" pitchFamily="34" charset="0"/>
                        </a:rPr>
                        <a:t> </a:t>
                      </a:r>
                    </a:p>
                  </a:txBody>
                  <a:tcPr marL="4910" marR="4910" marT="491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a:effectLst/>
                          <a:latin typeface="Arial" panose="020B0604020202020204" pitchFamily="34" charset="0"/>
                        </a:rPr>
                        <a:t> </a:t>
                      </a:r>
                    </a:p>
                  </a:txBody>
                  <a:tcPr marL="4910" marR="4910" marT="491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a:effectLst/>
                          <a:latin typeface="Arial" panose="020B0604020202020204" pitchFamily="34" charset="0"/>
                        </a:rPr>
                        <a:t> </a:t>
                      </a:r>
                    </a:p>
                  </a:txBody>
                  <a:tcPr marL="4910" marR="4910" marT="491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dirty="0">
                          <a:effectLst/>
                          <a:latin typeface="Arial" panose="020B0604020202020204" pitchFamily="34" charset="0"/>
                        </a:rPr>
                        <a:t> </a:t>
                      </a:r>
                    </a:p>
                  </a:txBody>
                  <a:tcPr marL="4910" marR="4910" marT="491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a:effectLst/>
                          <a:latin typeface="Arial" panose="020B0604020202020204" pitchFamily="34" charset="0"/>
                        </a:rPr>
                        <a:t> </a:t>
                      </a:r>
                    </a:p>
                  </a:txBody>
                  <a:tcPr marL="4910" marR="4910" marT="491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a:effectLst/>
                          <a:latin typeface="Arial" panose="020B0604020202020204" pitchFamily="34" charset="0"/>
                        </a:rPr>
                        <a:t> </a:t>
                      </a:r>
                    </a:p>
                  </a:txBody>
                  <a:tcPr marL="4910" marR="4910" marT="491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a:effectLst/>
                          <a:latin typeface="Arial" panose="020B0604020202020204" pitchFamily="34" charset="0"/>
                        </a:rPr>
                        <a:t> </a:t>
                      </a:r>
                    </a:p>
                  </a:txBody>
                  <a:tcPr marL="4910" marR="4910" marT="491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a:effectLst/>
                          <a:latin typeface="Arial" panose="020B0604020202020204" pitchFamily="34" charset="0"/>
                        </a:rPr>
                        <a:t> </a:t>
                      </a:r>
                    </a:p>
                  </a:txBody>
                  <a:tcPr marL="4910" marR="4910" marT="491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a:effectLst/>
                          <a:latin typeface="Arial" panose="020B0604020202020204" pitchFamily="34" charset="0"/>
                        </a:rPr>
                        <a:t> </a:t>
                      </a:r>
                    </a:p>
                  </a:txBody>
                  <a:tcPr marL="4910" marR="4910" marT="491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250388729"/>
                  </a:ext>
                </a:extLst>
              </a:tr>
              <a:tr h="161147">
                <a:tc>
                  <a:txBody>
                    <a:bodyPr/>
                    <a:lstStyle/>
                    <a:p>
                      <a:pPr algn="l" fontAlgn="ctr"/>
                      <a:r>
                        <a:rPr lang="en-US" sz="1100" b="1" i="0" u="none" strike="noStrike">
                          <a:effectLst/>
                          <a:latin typeface="Arial" panose="020B0604020202020204" pitchFamily="34" charset="0"/>
                        </a:rPr>
                        <a:t>Total</a:t>
                      </a:r>
                    </a:p>
                  </a:txBody>
                  <a:tcPr marL="4910" marR="4910" marT="491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endParaRPr lang="en-US" sz="1100" b="1"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1"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1"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1"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1"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1"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1"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1"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1"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1"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1"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1"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1"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1" i="0" u="none" strike="noStrike" dirty="0">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1"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1"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1"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1"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r>
                        <a:rPr lang="en-US" sz="1100" b="1" i="0" u="none" strike="noStrike">
                          <a:effectLst/>
                          <a:latin typeface="Arial" panose="020B0604020202020204" pitchFamily="34" charset="0"/>
                        </a:rPr>
                        <a:t> </a:t>
                      </a:r>
                    </a:p>
                  </a:txBody>
                  <a:tcPr marL="4910" marR="4910" marT="491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682521233"/>
                  </a:ext>
                </a:extLst>
              </a:tr>
              <a:tr h="161147">
                <a:tc>
                  <a:txBody>
                    <a:bodyPr/>
                    <a:lstStyle/>
                    <a:p>
                      <a:pPr algn="l" fontAlgn="ctr"/>
                      <a:r>
                        <a:rPr lang="en-US" sz="1100" b="0" i="0" u="none" strike="noStrike">
                          <a:effectLst/>
                          <a:latin typeface="Arial" panose="020B0604020202020204" pitchFamily="34" charset="0"/>
                        </a:rPr>
                        <a:t> </a:t>
                      </a:r>
                    </a:p>
                  </a:txBody>
                  <a:tcPr marL="4910" marR="4910" marT="491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dirty="0">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dirty="0">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r>
                        <a:rPr lang="en-US" sz="1100" b="0" i="0" u="none" strike="noStrike">
                          <a:effectLst/>
                          <a:latin typeface="Arial" panose="020B0604020202020204" pitchFamily="34" charset="0"/>
                        </a:rPr>
                        <a:t> </a:t>
                      </a:r>
                    </a:p>
                  </a:txBody>
                  <a:tcPr marL="4910" marR="4910" marT="491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763604801"/>
                  </a:ext>
                </a:extLst>
              </a:tr>
              <a:tr h="161147">
                <a:tc>
                  <a:txBody>
                    <a:bodyPr/>
                    <a:lstStyle/>
                    <a:p>
                      <a:pPr algn="l" fontAlgn="ctr"/>
                      <a:r>
                        <a:rPr lang="en-US" sz="1100" b="1" i="0" u="none" strike="noStrike">
                          <a:effectLst/>
                          <a:latin typeface="Arial" panose="020B0604020202020204" pitchFamily="34" charset="0"/>
                        </a:rPr>
                        <a:t>Zone</a:t>
                      </a:r>
                    </a:p>
                  </a:txBody>
                  <a:tcPr marL="4910" marR="4910" marT="491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dirty="0">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dirty="0">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dirty="0">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dirty="0">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r>
                        <a:rPr lang="en-US" sz="1100" b="0" i="0" u="none" strike="noStrike">
                          <a:effectLst/>
                          <a:latin typeface="Arial" panose="020B0604020202020204" pitchFamily="34" charset="0"/>
                        </a:rPr>
                        <a:t> </a:t>
                      </a:r>
                    </a:p>
                  </a:txBody>
                  <a:tcPr marL="4910" marR="4910" marT="491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658050562"/>
                  </a:ext>
                </a:extLst>
              </a:tr>
              <a:tr h="161147">
                <a:tc>
                  <a:txBody>
                    <a:bodyPr/>
                    <a:lstStyle/>
                    <a:p>
                      <a:pPr algn="l" fontAlgn="ctr"/>
                      <a:r>
                        <a:rPr lang="en-US" sz="1100" b="0" i="0" u="none" strike="noStrike">
                          <a:effectLst/>
                          <a:latin typeface="Arial" panose="020B0604020202020204" pitchFamily="34" charset="0"/>
                        </a:rPr>
                        <a:t>Urbain </a:t>
                      </a:r>
                    </a:p>
                  </a:txBody>
                  <a:tcPr marL="88382" marR="4910" marT="491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dirty="0">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dirty="0">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r>
                        <a:rPr lang="en-US" sz="1100" b="0" i="0" u="none" strike="noStrike">
                          <a:effectLst/>
                          <a:latin typeface="Arial" panose="020B0604020202020204" pitchFamily="34" charset="0"/>
                        </a:rPr>
                        <a:t> </a:t>
                      </a:r>
                    </a:p>
                  </a:txBody>
                  <a:tcPr marL="4910" marR="4910" marT="491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100102866"/>
                  </a:ext>
                </a:extLst>
              </a:tr>
              <a:tr h="161147">
                <a:tc>
                  <a:txBody>
                    <a:bodyPr/>
                    <a:lstStyle/>
                    <a:p>
                      <a:pPr algn="l" fontAlgn="ctr"/>
                      <a:r>
                        <a:rPr lang="en-US" sz="1100" b="0" i="0" u="none" strike="noStrike">
                          <a:effectLst/>
                          <a:latin typeface="Arial" panose="020B0604020202020204" pitchFamily="34" charset="0"/>
                        </a:rPr>
                        <a:t>Ruralité</a:t>
                      </a:r>
                    </a:p>
                  </a:txBody>
                  <a:tcPr marL="88382" marR="4910" marT="491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dirty="0">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dirty="0">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dirty="0">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r>
                        <a:rPr lang="en-US" sz="1100" b="0" i="0" u="none" strike="noStrike">
                          <a:effectLst/>
                          <a:latin typeface="Arial" panose="020B0604020202020204" pitchFamily="34" charset="0"/>
                        </a:rPr>
                        <a:t> </a:t>
                      </a:r>
                    </a:p>
                  </a:txBody>
                  <a:tcPr marL="4910" marR="4910" marT="491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430596095"/>
                  </a:ext>
                </a:extLst>
              </a:tr>
              <a:tr h="161147">
                <a:tc>
                  <a:txBody>
                    <a:bodyPr/>
                    <a:lstStyle/>
                    <a:p>
                      <a:pPr algn="l" fontAlgn="ctr"/>
                      <a:r>
                        <a:rPr lang="en-US" sz="1100" b="0" i="0" u="none" strike="noStrike">
                          <a:effectLst/>
                          <a:latin typeface="Arial" panose="020B0604020202020204" pitchFamily="34" charset="0"/>
                        </a:rPr>
                        <a:t> </a:t>
                      </a:r>
                    </a:p>
                  </a:txBody>
                  <a:tcPr marL="88382" marR="4910" marT="491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dirty="0">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dirty="0">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r>
                        <a:rPr lang="en-US" sz="1100" b="0" i="0" u="none" strike="noStrike">
                          <a:effectLst/>
                          <a:latin typeface="Arial" panose="020B0604020202020204" pitchFamily="34" charset="0"/>
                        </a:rPr>
                        <a:t> </a:t>
                      </a:r>
                    </a:p>
                  </a:txBody>
                  <a:tcPr marL="4910" marR="4910" marT="491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3004576035"/>
                  </a:ext>
                </a:extLst>
              </a:tr>
              <a:tr h="161147">
                <a:tc>
                  <a:txBody>
                    <a:bodyPr/>
                    <a:lstStyle/>
                    <a:p>
                      <a:pPr algn="l" fontAlgn="ctr"/>
                      <a:r>
                        <a:rPr lang="en-US" sz="1100" b="1" i="0" u="none" strike="noStrike">
                          <a:effectLst/>
                          <a:latin typeface="Arial" panose="020B0604020202020204" pitchFamily="34" charset="0"/>
                        </a:rPr>
                        <a:t>Niveau scolaire</a:t>
                      </a:r>
                      <a:r>
                        <a:rPr lang="en-US" sz="1100" b="1" i="0" u="none" strike="noStrike" baseline="30000">
                          <a:effectLst/>
                          <a:latin typeface="Arial" panose="020B0604020202020204" pitchFamily="34" charset="0"/>
                        </a:rPr>
                        <a:t>B</a:t>
                      </a:r>
                      <a:endParaRPr lang="en-US" sz="1100" b="1" i="0" u="none" strike="noStrike">
                        <a:effectLst/>
                        <a:latin typeface="Arial" panose="020B0604020202020204" pitchFamily="34" charset="0"/>
                      </a:endParaRPr>
                    </a:p>
                  </a:txBody>
                  <a:tcPr marL="4910" marR="4910" marT="491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dirty="0">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dirty="0">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r>
                        <a:rPr lang="en-US" sz="1100" b="0" i="0" u="none" strike="noStrike">
                          <a:effectLst/>
                          <a:latin typeface="Arial" panose="020B0604020202020204" pitchFamily="34" charset="0"/>
                        </a:rPr>
                        <a:t> </a:t>
                      </a:r>
                    </a:p>
                  </a:txBody>
                  <a:tcPr marL="4910" marR="4910" marT="491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155989334"/>
                  </a:ext>
                </a:extLst>
              </a:tr>
              <a:tr h="161147">
                <a:tc>
                  <a:txBody>
                    <a:bodyPr/>
                    <a:lstStyle/>
                    <a:p>
                      <a:pPr algn="l" fontAlgn="ctr"/>
                      <a:r>
                        <a:rPr lang="en-US" sz="1100" b="0" i="0" u="none" strike="noStrike">
                          <a:effectLst/>
                          <a:latin typeface="Arial" panose="020B0604020202020204" pitchFamily="34" charset="0"/>
                        </a:rPr>
                        <a:t>Primaire</a:t>
                      </a:r>
                    </a:p>
                  </a:txBody>
                  <a:tcPr marL="88382" marR="4910" marT="491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endParaRPr lang="en-US" sz="1100" b="0" i="0" u="none" strike="noStrike" dirty="0">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dirty="0">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dirty="0">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endParaRPr lang="en-US" sz="1100" b="0" i="0" u="none" strike="noStrike">
                        <a:effectLst/>
                        <a:latin typeface="Arial" panose="020B0604020202020204" pitchFamily="34" charset="0"/>
                      </a:endParaRPr>
                    </a:p>
                  </a:txBody>
                  <a:tcPr marL="4910" marR="4910" marT="4910" marB="0" anchor="ctr">
                    <a:lnL>
                      <a:noFill/>
                    </a:lnL>
                    <a:lnR>
                      <a:noFill/>
                    </a:lnR>
                    <a:lnT>
                      <a:noFill/>
                    </a:lnT>
                    <a:lnB>
                      <a:noFill/>
                    </a:lnB>
                  </a:tcPr>
                </a:tc>
                <a:tc>
                  <a:txBody>
                    <a:bodyPr/>
                    <a:lstStyle/>
                    <a:p>
                      <a:pPr algn="r" fontAlgn="ctr"/>
                      <a:r>
                        <a:rPr lang="en-US" sz="1100" b="0" i="0" u="none" strike="noStrike">
                          <a:effectLst/>
                          <a:latin typeface="Arial" panose="020B0604020202020204" pitchFamily="34" charset="0"/>
                        </a:rPr>
                        <a:t> </a:t>
                      </a:r>
                    </a:p>
                  </a:txBody>
                  <a:tcPr marL="4910" marR="4910" marT="491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3363217392"/>
                  </a:ext>
                </a:extLst>
              </a:tr>
              <a:tr h="243885">
                <a:tc>
                  <a:txBody>
                    <a:bodyPr/>
                    <a:lstStyle/>
                    <a:p>
                      <a:pPr algn="l" fontAlgn="ctr"/>
                      <a:r>
                        <a:rPr lang="en-US" sz="1100" b="0" i="0" u="none" strike="noStrike" dirty="0">
                          <a:effectLst/>
                          <a:latin typeface="Arial" panose="020B0604020202020204" pitchFamily="34" charset="0"/>
                        </a:rPr>
                        <a:t>Secondaire</a:t>
                      </a:r>
                    </a:p>
                  </a:txBody>
                  <a:tcPr marL="88382" marR="4910" marT="4910" marB="0">
                    <a:lnL w="635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100" b="0" i="0" u="none" strike="noStrike">
                        <a:effectLst/>
                        <a:latin typeface="Arial" panose="020B0604020202020204" pitchFamily="34" charset="0"/>
                      </a:endParaRPr>
                    </a:p>
                  </a:txBody>
                  <a:tcPr marL="4910" marR="4910" marT="491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100" b="0" i="0" u="none" strike="noStrike">
                        <a:effectLst/>
                        <a:latin typeface="Arial" panose="020B0604020202020204" pitchFamily="34" charset="0"/>
                      </a:endParaRPr>
                    </a:p>
                  </a:txBody>
                  <a:tcPr marL="4910" marR="4910" marT="491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100" b="0" i="0" u="none" strike="noStrike">
                        <a:effectLst/>
                        <a:latin typeface="Arial" panose="020B0604020202020204" pitchFamily="34" charset="0"/>
                      </a:endParaRPr>
                    </a:p>
                  </a:txBody>
                  <a:tcPr marL="4910" marR="4910" marT="491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100" b="0" i="0" u="none" strike="noStrike">
                        <a:effectLst/>
                        <a:latin typeface="Arial" panose="020B0604020202020204" pitchFamily="34" charset="0"/>
                      </a:endParaRPr>
                    </a:p>
                  </a:txBody>
                  <a:tcPr marL="4910" marR="4910" marT="491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100" b="0" i="0" u="none" strike="noStrike">
                        <a:effectLst/>
                        <a:latin typeface="Arial" panose="020B0604020202020204" pitchFamily="34" charset="0"/>
                      </a:endParaRPr>
                    </a:p>
                  </a:txBody>
                  <a:tcPr marL="4910" marR="4910" marT="491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100" b="0" i="0" u="none" strike="noStrike">
                        <a:effectLst/>
                        <a:latin typeface="Arial" panose="020B0604020202020204" pitchFamily="34" charset="0"/>
                      </a:endParaRPr>
                    </a:p>
                  </a:txBody>
                  <a:tcPr marL="4910" marR="4910" marT="491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100" b="0" i="0" u="none" strike="noStrike">
                        <a:effectLst/>
                        <a:latin typeface="Arial" panose="020B0604020202020204" pitchFamily="34" charset="0"/>
                      </a:endParaRPr>
                    </a:p>
                  </a:txBody>
                  <a:tcPr marL="4910" marR="4910" marT="491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100" b="0" i="0" u="none" strike="noStrike" dirty="0">
                        <a:effectLst/>
                        <a:latin typeface="Arial" panose="020B0604020202020204" pitchFamily="34" charset="0"/>
                      </a:endParaRPr>
                    </a:p>
                  </a:txBody>
                  <a:tcPr marL="4910" marR="4910" marT="491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100" b="0" i="0" u="none" strike="noStrike">
                        <a:effectLst/>
                        <a:latin typeface="Arial" panose="020B0604020202020204" pitchFamily="34" charset="0"/>
                      </a:endParaRPr>
                    </a:p>
                  </a:txBody>
                  <a:tcPr marL="4910" marR="4910" marT="491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100" b="0" i="0" u="none" strike="noStrike">
                        <a:effectLst/>
                        <a:latin typeface="Arial" panose="020B0604020202020204" pitchFamily="34" charset="0"/>
                      </a:endParaRPr>
                    </a:p>
                  </a:txBody>
                  <a:tcPr marL="4910" marR="4910" marT="491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100" b="0" i="0" u="none" strike="noStrike">
                        <a:effectLst/>
                        <a:latin typeface="Arial" panose="020B0604020202020204" pitchFamily="34" charset="0"/>
                      </a:endParaRPr>
                    </a:p>
                  </a:txBody>
                  <a:tcPr marL="4910" marR="4910" marT="491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100" b="0" i="0" u="none" strike="noStrike">
                        <a:effectLst/>
                        <a:latin typeface="Arial" panose="020B0604020202020204" pitchFamily="34" charset="0"/>
                      </a:endParaRPr>
                    </a:p>
                  </a:txBody>
                  <a:tcPr marL="4910" marR="4910" marT="491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100" b="0" i="0" u="none" strike="noStrike" dirty="0">
                        <a:effectLst/>
                        <a:latin typeface="Arial" panose="020B0604020202020204" pitchFamily="34" charset="0"/>
                      </a:endParaRPr>
                    </a:p>
                  </a:txBody>
                  <a:tcPr marL="4910" marR="4910" marT="491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100" b="0" i="0" u="none" strike="noStrike">
                        <a:effectLst/>
                        <a:latin typeface="Arial" panose="020B0604020202020204" pitchFamily="34" charset="0"/>
                      </a:endParaRPr>
                    </a:p>
                  </a:txBody>
                  <a:tcPr marL="4910" marR="4910" marT="491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100" b="0" i="0" u="none" strike="noStrike">
                        <a:effectLst/>
                        <a:latin typeface="Arial" panose="020B0604020202020204" pitchFamily="34" charset="0"/>
                      </a:endParaRPr>
                    </a:p>
                  </a:txBody>
                  <a:tcPr marL="4910" marR="4910" marT="491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100" b="0" i="0" u="none" strike="noStrike">
                        <a:effectLst/>
                        <a:latin typeface="Arial" panose="020B0604020202020204" pitchFamily="34" charset="0"/>
                      </a:endParaRPr>
                    </a:p>
                  </a:txBody>
                  <a:tcPr marL="4910" marR="4910" marT="491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100" b="0" i="0" u="none" strike="noStrike">
                        <a:effectLst/>
                        <a:latin typeface="Arial" panose="020B0604020202020204" pitchFamily="34" charset="0"/>
                      </a:endParaRPr>
                    </a:p>
                  </a:txBody>
                  <a:tcPr marL="4910" marR="4910" marT="491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100" b="0" i="0" u="none" strike="noStrike">
                        <a:effectLst/>
                        <a:latin typeface="Arial" panose="020B0604020202020204" pitchFamily="34" charset="0"/>
                      </a:endParaRPr>
                    </a:p>
                  </a:txBody>
                  <a:tcPr marL="4910" marR="4910" marT="491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r>
                        <a:rPr lang="en-US" sz="1100" b="0" i="0" u="none" strike="noStrike" dirty="0">
                          <a:effectLst/>
                          <a:latin typeface="Arial" panose="020B0604020202020204" pitchFamily="34" charset="0"/>
                        </a:rPr>
                        <a:t> </a:t>
                      </a:r>
                    </a:p>
                  </a:txBody>
                  <a:tcPr marL="4910" marR="4910" marT="4910" marB="0">
                    <a:lnL>
                      <a:noFill/>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001929"/>
                  </a:ext>
                </a:extLst>
              </a:tr>
              <a:tr h="371308">
                <a:tc gridSpan="20">
                  <a:txBody>
                    <a:bodyPr/>
                    <a:lstStyle/>
                    <a:p>
                      <a:pPr algn="l" fontAlgn="t"/>
                      <a:r>
                        <a:rPr lang="en-US" sz="1100" b="0" i="0" u="none" strike="noStrike" baseline="30000" dirty="0">
                          <a:effectLst/>
                          <a:latin typeface="Arial" panose="020B0604020202020204" pitchFamily="34" charset="0"/>
                        </a:rPr>
                        <a:t>A </a:t>
                      </a:r>
                      <a:r>
                        <a:rPr lang="en-US" sz="1100" b="0" i="0" u="none" strike="noStrike" dirty="0">
                          <a:effectLst/>
                          <a:latin typeface="Arial" panose="020B0604020202020204" pitchFamily="34" charset="0"/>
                        </a:rPr>
                        <a:t>Les espaces peuvent inclure des toilettes/latrines et n'ont pas besoin d'être spécifiquement désignés pour la gestion de l'hygiène menstruelle. </a:t>
                      </a:r>
                      <a:br>
                        <a:rPr lang="en-US" sz="1100" b="0" i="0" u="none" strike="noStrike" dirty="0">
                          <a:effectLst/>
                          <a:latin typeface="Arial" panose="020B0604020202020204" pitchFamily="34" charset="0"/>
                        </a:rPr>
                      </a:br>
                      <a:r>
                        <a:rPr lang="en-US" sz="1100" b="0" i="0" u="none" strike="noStrike" baseline="30000" dirty="0">
                          <a:effectLst/>
                          <a:latin typeface="Arial" panose="020B0604020202020204" pitchFamily="34" charset="0"/>
                        </a:rPr>
                        <a:t>B</a:t>
                      </a:r>
                      <a:r>
                        <a:rPr lang="en-US" sz="1100" b="0" i="0" u="none" strike="noStrike" dirty="0">
                          <a:effectLst/>
                          <a:latin typeface="Arial" panose="020B0604020202020204" pitchFamily="34" charset="0"/>
                        </a:rPr>
                        <a:t> Les services d'hygiène menstruelle ne sont pas applicables dans les écoles maternelles.</a:t>
                      </a:r>
                    </a:p>
                  </a:txBody>
                  <a:tcPr marL="4910" marR="4910" marT="49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6350" cap="flat" cmpd="sng" algn="ctr">
                      <a:solidFill>
                        <a:srgbClr val="000000"/>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311224385"/>
                  </a:ext>
                </a:extLst>
              </a:tr>
              <a:tr h="161147">
                <a:tc gridSpan="20">
                  <a:txBody>
                    <a:bodyPr/>
                    <a:lstStyle/>
                    <a:p>
                      <a:pPr algn="l" fontAlgn="b"/>
                      <a:r>
                        <a:rPr lang="en-US" sz="1100" b="0" i="0" u="none" strike="noStrike">
                          <a:effectLst/>
                          <a:latin typeface="Arial" panose="020B0604020202020204" pitchFamily="34" charset="0"/>
                        </a:rPr>
                        <a:t> </a:t>
                      </a:r>
                    </a:p>
                  </a:txBody>
                  <a:tcPr marL="4910" marR="4910" marT="49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77560597"/>
                  </a:ext>
                </a:extLst>
              </a:tr>
              <a:tr h="1128021">
                <a:tc gridSpan="20">
                  <a:txBody>
                    <a:bodyPr/>
                    <a:lstStyle/>
                    <a:p>
                      <a:pPr algn="l" fontAlgn="ctr"/>
                      <a:r>
                        <a:rPr lang="en-US" sz="1100" b="0" i="1" u="none" strike="noStrike" dirty="0">
                          <a:effectLst/>
                          <a:latin typeface="Arial" panose="020B0604020202020204" pitchFamily="34" charset="0"/>
                        </a:rPr>
                        <a:t>- Les indicateurs peuvent être adaptés en fonction des priorités nationales et des recommandations émergentes pour le suivi de la santé et de l'hygiène menstruelles des adolescents (c'est-à-dire l'onglet "Global MHH Monitoring Group" dans ce fichier Excel).</a:t>
                      </a:r>
                      <a:br>
                        <a:rPr lang="en-US" sz="1100" b="0" i="1" u="none" strike="noStrike" dirty="0">
                          <a:effectLst/>
                          <a:latin typeface="Arial" panose="020B0604020202020204" pitchFamily="34" charset="0"/>
                        </a:rPr>
                      </a:br>
                      <a:r>
                        <a:rPr lang="en-US" sz="1100" b="0" i="1" u="none" strike="noStrike" dirty="0">
                          <a:effectLst/>
                          <a:latin typeface="Arial" panose="020B0604020202020204" pitchFamily="34" charset="0"/>
                        </a:rPr>
                        <a:t>- Ces indicateurs ne s'appliquent pas aux écoles maternelles.</a:t>
                      </a:r>
                      <a:br>
                        <a:rPr lang="en-US" sz="1100" b="0" i="1" u="none" strike="noStrike" dirty="0">
                          <a:effectLst/>
                          <a:latin typeface="Arial" panose="020B0604020202020204" pitchFamily="34" charset="0"/>
                        </a:rPr>
                      </a:br>
                      <a:r>
                        <a:rPr lang="en-US" sz="1100" b="0" i="1" u="none" strike="noStrike" dirty="0">
                          <a:effectLst/>
                          <a:latin typeface="Arial" panose="020B0604020202020204" pitchFamily="34" charset="0"/>
                        </a:rPr>
                        <a:t>- Les écoles disposant d'eau et de savon dans un espace privé proviennent de la question XS1. </a:t>
                      </a:r>
                      <a:br>
                        <a:rPr lang="en-US" sz="1100" b="0" i="1" u="none" strike="noStrike" dirty="0">
                          <a:effectLst/>
                          <a:latin typeface="Arial" panose="020B0604020202020204" pitchFamily="34" charset="0"/>
                        </a:rPr>
                      </a:br>
                      <a:r>
                        <a:rPr lang="en-US" sz="1100" b="0" i="1" u="none" strike="noStrike" dirty="0">
                          <a:effectLst/>
                          <a:latin typeface="Arial" panose="020B0604020202020204" pitchFamily="34" charset="0"/>
                        </a:rPr>
                        <a:t>- Les écoles disposant de poubelles couvertes pour l'élimination du matériel d'hygiène menstruelle correspondent à la question XS2.</a:t>
                      </a:r>
                      <a:br>
                        <a:rPr lang="en-US" sz="1100" b="0" i="1" u="none" strike="noStrike" dirty="0">
                          <a:effectLst/>
                          <a:latin typeface="Arial" panose="020B0604020202020204" pitchFamily="34" charset="0"/>
                        </a:rPr>
                      </a:br>
                      <a:r>
                        <a:rPr lang="en-US" sz="1100" b="0" i="1" u="none" strike="noStrike" dirty="0">
                          <a:effectLst/>
                          <a:latin typeface="Arial" panose="020B0604020202020204" pitchFamily="34" charset="0"/>
                        </a:rPr>
                        <a:t>- Les écoles disposant de mécanismes d'élimination des déchets d'hygiène menstruelle répondent à la question XS3.</a:t>
                      </a:r>
                      <a:br>
                        <a:rPr lang="en-US" sz="1100" b="0" i="1" u="none" strike="noStrike" dirty="0">
                          <a:effectLst/>
                          <a:latin typeface="Arial" panose="020B0604020202020204" pitchFamily="34" charset="0"/>
                        </a:rPr>
                      </a:br>
                      <a:r>
                        <a:rPr lang="en-US" sz="1100" b="0" i="1" u="none" strike="noStrike" dirty="0">
                          <a:effectLst/>
                          <a:latin typeface="Arial" panose="020B0604020202020204" pitchFamily="34" charset="0"/>
                        </a:rPr>
                        <a:t>- Les écoles disposant d'installations sanitaires de base sont déterminées dans l'onglet S1-3</a:t>
                      </a:r>
                      <a:br>
                        <a:rPr lang="en-US" sz="1100" b="0" i="1" u="none" strike="noStrike" dirty="0">
                          <a:effectLst/>
                          <a:latin typeface="Arial" panose="020B0604020202020204" pitchFamily="34" charset="0"/>
                        </a:rPr>
                      </a:br>
                      <a:r>
                        <a:rPr lang="en-US" sz="1100" b="0" i="1" u="none" strike="noStrike" dirty="0">
                          <a:effectLst/>
                          <a:latin typeface="Arial" panose="020B0604020202020204" pitchFamily="34" charset="0"/>
                        </a:rPr>
                        <a:t>- Les écoles disposant de dispositions pour la gestion de l'hygiène menstruelle par type sont tirées de la question XS3.</a:t>
                      </a:r>
                      <a:br>
                        <a:rPr lang="en-US" sz="1100" b="0" i="1" u="none" strike="noStrike" dirty="0">
                          <a:effectLst/>
                          <a:latin typeface="Arial" panose="020B0604020202020204" pitchFamily="34" charset="0"/>
                        </a:rPr>
                      </a:br>
                      <a:r>
                        <a:rPr lang="en-US" sz="1100" b="0" i="1" u="none" strike="noStrike" dirty="0">
                          <a:effectLst/>
                          <a:latin typeface="Arial" panose="020B0604020202020204" pitchFamily="34" charset="0"/>
                        </a:rPr>
                        <a:t>- Les dénominateurs sont le nombre total d'écoles dans chaque désagrégation (total, zone, niveau scolaire, région) à l'exclusion des écoles qui n'offrent qu'un niveau préprimaire.</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FFF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635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664996294"/>
                  </a:ext>
                </a:extLst>
              </a:tr>
            </a:tbl>
          </a:graphicData>
        </a:graphic>
      </p:graphicFrame>
      <p:graphicFrame>
        <p:nvGraphicFramePr>
          <p:cNvPr id="3" name="Table 2">
            <a:extLst>
              <a:ext uri="{FF2B5EF4-FFF2-40B4-BE49-F238E27FC236}">
                <a16:creationId xmlns:a16="http://schemas.microsoft.com/office/drawing/2014/main" xmlns="" id="{B5EDD25B-F461-4B78-B15E-03C7B3D1FBD3}"/>
              </a:ext>
            </a:extLst>
          </p:cNvPr>
          <p:cNvGraphicFramePr>
            <a:graphicFrameLocks noGrp="1"/>
          </p:cNvGraphicFramePr>
          <p:nvPr>
            <p:extLst>
              <p:ext uri="{D42A27DB-BD31-4B8C-83A1-F6EECF244321}">
                <p14:modId xmlns:p14="http://schemas.microsoft.com/office/powerpoint/2010/main" val="2333861346"/>
              </p:ext>
            </p:extLst>
          </p:nvPr>
        </p:nvGraphicFramePr>
        <p:xfrm>
          <a:off x="1357747" y="2794768"/>
          <a:ext cx="2475343" cy="966470"/>
        </p:xfrm>
        <a:graphic>
          <a:graphicData uri="http://schemas.openxmlformats.org/drawingml/2006/table">
            <a:tbl>
              <a:tblPr/>
              <a:tblGrid>
                <a:gridCol w="277079">
                  <a:extLst>
                    <a:ext uri="{9D8B030D-6E8A-4147-A177-3AD203B41FA5}">
                      <a16:colId xmlns:a16="http://schemas.microsoft.com/office/drawing/2014/main" xmlns="" val="3376131260"/>
                    </a:ext>
                  </a:extLst>
                </a:gridCol>
                <a:gridCol w="1099138">
                  <a:extLst>
                    <a:ext uri="{9D8B030D-6E8A-4147-A177-3AD203B41FA5}">
                      <a16:colId xmlns:a16="http://schemas.microsoft.com/office/drawing/2014/main" xmlns="" val="4009491757"/>
                    </a:ext>
                  </a:extLst>
                </a:gridCol>
                <a:gridCol w="1099126">
                  <a:extLst>
                    <a:ext uri="{9D8B030D-6E8A-4147-A177-3AD203B41FA5}">
                      <a16:colId xmlns:a16="http://schemas.microsoft.com/office/drawing/2014/main" xmlns="" val="1928962246"/>
                    </a:ext>
                  </a:extLst>
                </a:gridCol>
              </a:tblGrid>
              <a:tr h="635000">
                <a:tc>
                  <a:txBody>
                    <a:bodyPr/>
                    <a:lstStyle/>
                    <a:p>
                      <a:pPr algn="l" fontAlgn="t"/>
                      <a:r>
                        <a:rPr lang="en-US" sz="900" b="0" i="0" u="none" strike="noStrike" dirty="0">
                          <a:effectLst/>
                          <a:latin typeface="Arial" panose="020B0604020202020204" pitchFamily="34" charset="0"/>
                        </a:rPr>
                        <a:t>XS1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FFFD"/>
                    </a:solidFill>
                  </a:tcPr>
                </a:tc>
                <a:tc>
                  <a:txBody>
                    <a:bodyPr/>
                    <a:lstStyle/>
                    <a:p>
                      <a:pPr algn="l" fontAlgn="t"/>
                      <a:r>
                        <a:rPr lang="en-US" sz="900" b="0" i="0" u="none" strike="noStrike" dirty="0">
                          <a:effectLst/>
                          <a:latin typeface="Arial" panose="020B0604020202020204" pitchFamily="34" charset="0"/>
                        </a:rPr>
                        <a:t>De l'eau et du savon sont-ils disponibles dans un espace privé pour permettre aux filles de gérer leur hygiène menstruelle ?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FFFD"/>
                    </a:solidFill>
                  </a:tcPr>
                </a:tc>
                <a:tc>
                  <a:txBody>
                    <a:bodyPr/>
                    <a:lstStyle/>
                    <a:p>
                      <a:pPr algn="l" fontAlgn="t"/>
                      <a:r>
                        <a:rPr lang="en-US" sz="900" b="0" i="0" u="none" strike="noStrike" dirty="0">
                          <a:effectLst/>
                          <a:latin typeface="Arial" panose="020B0604020202020204" pitchFamily="34" charset="0"/>
                        </a:rPr>
                        <a:t>Oui, de l'eau et du savon</a:t>
                      </a:r>
                      <a:br>
                        <a:rPr lang="en-US" sz="900" b="0" i="0" u="none" strike="noStrike" dirty="0">
                          <a:effectLst/>
                          <a:latin typeface="Arial" panose="020B0604020202020204" pitchFamily="34" charset="0"/>
                        </a:rPr>
                      </a:br>
                      <a:r>
                        <a:rPr lang="en-US" sz="900" b="0" i="0" u="none" strike="noStrike" dirty="0">
                          <a:effectLst/>
                          <a:latin typeface="Arial" panose="020B0604020202020204" pitchFamily="34" charset="0"/>
                        </a:rPr>
                        <a:t>De l'eau, mais pas de savon</a:t>
                      </a:r>
                      <a:br>
                        <a:rPr lang="en-US" sz="900" b="0" i="0" u="none" strike="noStrike" dirty="0">
                          <a:effectLst/>
                          <a:latin typeface="Arial" panose="020B0604020202020204" pitchFamily="34" charset="0"/>
                        </a:rPr>
                      </a:br>
                      <a:r>
                        <a:rPr lang="en-US" sz="900" b="0" i="0" u="none" strike="noStrike" dirty="0">
                          <a:effectLst/>
                          <a:latin typeface="Arial" panose="020B0604020202020204" pitchFamily="34" charset="0"/>
                        </a:rPr>
                        <a:t>Pas d'eau</a:t>
                      </a:r>
                      <a:br>
                        <a:rPr lang="en-US" sz="900" b="0" i="0" u="none" strike="noStrike" dirty="0">
                          <a:effectLst/>
                          <a:latin typeface="Arial" panose="020B0604020202020204" pitchFamily="34" charset="0"/>
                        </a:rPr>
                      </a:br>
                      <a:r>
                        <a:rPr lang="en-US" sz="900" b="0" i="0" u="none" strike="noStrike" dirty="0">
                          <a:effectLst/>
                          <a:latin typeface="Arial" panose="020B0604020202020204" pitchFamily="34" charset="0"/>
                        </a:rPr>
                        <a:t>Pas d'espace privé</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FFFD"/>
                    </a:solidFill>
                  </a:tcPr>
                </a:tc>
                <a:extLst>
                  <a:ext uri="{0D108BD9-81ED-4DB2-BD59-A6C34878D82A}">
                    <a16:rowId xmlns:a16="http://schemas.microsoft.com/office/drawing/2014/main" xmlns="" val="3557197508"/>
                  </a:ext>
                </a:extLst>
              </a:tr>
            </a:tbl>
          </a:graphicData>
        </a:graphic>
      </p:graphicFrame>
      <p:graphicFrame>
        <p:nvGraphicFramePr>
          <p:cNvPr id="13" name="Table 12">
            <a:extLst>
              <a:ext uri="{FF2B5EF4-FFF2-40B4-BE49-F238E27FC236}">
                <a16:creationId xmlns:a16="http://schemas.microsoft.com/office/drawing/2014/main" xmlns="" id="{E437326C-644C-4F90-AA70-E96D95675094}"/>
              </a:ext>
            </a:extLst>
          </p:cNvPr>
          <p:cNvGraphicFramePr>
            <a:graphicFrameLocks noGrp="1"/>
          </p:cNvGraphicFramePr>
          <p:nvPr>
            <p:extLst>
              <p:ext uri="{D42A27DB-BD31-4B8C-83A1-F6EECF244321}">
                <p14:modId xmlns:p14="http://schemas.microsoft.com/office/powerpoint/2010/main" val="56559685"/>
              </p:ext>
            </p:extLst>
          </p:nvPr>
        </p:nvGraphicFramePr>
        <p:xfrm>
          <a:off x="8155709" y="2759843"/>
          <a:ext cx="2863273" cy="829310"/>
        </p:xfrm>
        <a:graphic>
          <a:graphicData uri="http://schemas.openxmlformats.org/drawingml/2006/table">
            <a:tbl>
              <a:tblPr/>
              <a:tblGrid>
                <a:gridCol w="274532">
                  <a:extLst>
                    <a:ext uri="{9D8B030D-6E8A-4147-A177-3AD203B41FA5}">
                      <a16:colId xmlns:a16="http://schemas.microsoft.com/office/drawing/2014/main" xmlns="" val="3661440717"/>
                    </a:ext>
                  </a:extLst>
                </a:gridCol>
                <a:gridCol w="1229014">
                  <a:extLst>
                    <a:ext uri="{9D8B030D-6E8A-4147-A177-3AD203B41FA5}">
                      <a16:colId xmlns:a16="http://schemas.microsoft.com/office/drawing/2014/main" xmlns="" val="3080630848"/>
                    </a:ext>
                  </a:extLst>
                </a:gridCol>
                <a:gridCol w="1359727">
                  <a:extLst>
                    <a:ext uri="{9D8B030D-6E8A-4147-A177-3AD203B41FA5}">
                      <a16:colId xmlns:a16="http://schemas.microsoft.com/office/drawing/2014/main" xmlns="" val="438083677"/>
                    </a:ext>
                  </a:extLst>
                </a:gridCol>
              </a:tblGrid>
              <a:tr h="762000">
                <a:tc>
                  <a:txBody>
                    <a:bodyPr/>
                    <a:lstStyle/>
                    <a:p>
                      <a:pPr algn="l" fontAlgn="t"/>
                      <a:r>
                        <a:rPr lang="en-US" sz="900" b="0" i="0" u="none" strike="noStrike" dirty="0">
                          <a:effectLst/>
                          <a:latin typeface="Arial" panose="020B0604020202020204" pitchFamily="34" charset="0"/>
                        </a:rPr>
                        <a:t>XH6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FFFD"/>
                    </a:solidFill>
                  </a:tcPr>
                </a:tc>
                <a:tc>
                  <a:txBody>
                    <a:bodyPr/>
                    <a:lstStyle/>
                    <a:p>
                      <a:pPr algn="l" fontAlgn="t"/>
                      <a:r>
                        <a:rPr lang="en-US" sz="900" b="0" i="0" u="none" strike="noStrike" dirty="0">
                          <a:effectLst/>
                          <a:latin typeface="Arial" panose="020B0604020202020204" pitchFamily="34" charset="0"/>
                        </a:rPr>
                        <a:t>Lesquelles des dispositions suivantes relatives à la gestion de l'hygiène menstruelle (MHM) sont disponibles à l'école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FFFD"/>
                    </a:solidFill>
                  </a:tcPr>
                </a:tc>
                <a:tc>
                  <a:txBody>
                    <a:bodyPr/>
                    <a:lstStyle/>
                    <a:p>
                      <a:pPr algn="l" fontAlgn="t"/>
                      <a:r>
                        <a:rPr lang="en-US" sz="900" b="0" i="0" u="none" strike="noStrike" dirty="0">
                          <a:effectLst/>
                          <a:latin typeface="Arial" panose="020B0604020202020204" pitchFamily="34" charset="0"/>
                        </a:rPr>
                        <a:t>Zones de bain</a:t>
                      </a:r>
                      <a:br>
                        <a:rPr lang="en-US" sz="900" b="0" i="0" u="none" strike="noStrike" dirty="0">
                          <a:effectLst/>
                          <a:latin typeface="Arial" panose="020B0604020202020204" pitchFamily="34" charset="0"/>
                        </a:rPr>
                      </a:br>
                      <a:r>
                        <a:rPr lang="en-US" sz="900" b="0" i="0" u="none" strike="noStrike" dirty="0">
                          <a:effectLst/>
                          <a:latin typeface="Arial" panose="020B0604020202020204" pitchFamily="34" charset="0"/>
                        </a:rPr>
                        <a:t>Matériel de MHM (par ex. serviettes hygiéniques)</a:t>
                      </a:r>
                      <a:br>
                        <a:rPr lang="en-US" sz="900" b="0" i="0" u="none" strike="noStrike" dirty="0">
                          <a:effectLst/>
                          <a:latin typeface="Arial" panose="020B0604020202020204" pitchFamily="34" charset="0"/>
                        </a:rPr>
                      </a:br>
                      <a:r>
                        <a:rPr lang="en-US" sz="900" b="0" i="0" u="none" strike="noStrike" dirty="0">
                          <a:effectLst/>
                          <a:latin typeface="Arial" panose="020B0604020202020204" pitchFamily="34" charset="0"/>
                        </a:rPr>
                        <a:t>Éducation à la santé sexuelle et reproductive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FFFD"/>
                    </a:solidFill>
                  </a:tcPr>
                </a:tc>
                <a:extLst>
                  <a:ext uri="{0D108BD9-81ED-4DB2-BD59-A6C34878D82A}">
                    <a16:rowId xmlns:a16="http://schemas.microsoft.com/office/drawing/2014/main" xmlns="" val="1711704166"/>
                  </a:ext>
                </a:extLst>
              </a:tr>
            </a:tbl>
          </a:graphicData>
        </a:graphic>
      </p:graphicFrame>
      <p:graphicFrame>
        <p:nvGraphicFramePr>
          <p:cNvPr id="14" name="Table 13">
            <a:extLst>
              <a:ext uri="{FF2B5EF4-FFF2-40B4-BE49-F238E27FC236}">
                <a16:creationId xmlns:a16="http://schemas.microsoft.com/office/drawing/2014/main" xmlns="" id="{FC1DABA5-C7AE-4928-8B8C-B19D13F36F93}"/>
              </a:ext>
            </a:extLst>
          </p:cNvPr>
          <p:cNvGraphicFramePr>
            <a:graphicFrameLocks noGrp="1"/>
          </p:cNvGraphicFramePr>
          <p:nvPr>
            <p:extLst>
              <p:ext uri="{D42A27DB-BD31-4B8C-83A1-F6EECF244321}">
                <p14:modId xmlns:p14="http://schemas.microsoft.com/office/powerpoint/2010/main" val="2319373159"/>
              </p:ext>
            </p:extLst>
          </p:nvPr>
        </p:nvGraphicFramePr>
        <p:xfrm>
          <a:off x="3965114" y="2794768"/>
          <a:ext cx="1732621" cy="829310"/>
        </p:xfrm>
        <a:graphic>
          <a:graphicData uri="http://schemas.openxmlformats.org/drawingml/2006/table">
            <a:tbl>
              <a:tblPr/>
              <a:tblGrid>
                <a:gridCol w="277079">
                  <a:extLst>
                    <a:ext uri="{9D8B030D-6E8A-4147-A177-3AD203B41FA5}">
                      <a16:colId xmlns:a16="http://schemas.microsoft.com/office/drawing/2014/main" xmlns="" val="1824957534"/>
                    </a:ext>
                  </a:extLst>
                </a:gridCol>
                <a:gridCol w="1187688">
                  <a:extLst>
                    <a:ext uri="{9D8B030D-6E8A-4147-A177-3AD203B41FA5}">
                      <a16:colId xmlns:a16="http://schemas.microsoft.com/office/drawing/2014/main" xmlns="" val="3429818420"/>
                    </a:ext>
                  </a:extLst>
                </a:gridCol>
                <a:gridCol w="267854">
                  <a:extLst>
                    <a:ext uri="{9D8B030D-6E8A-4147-A177-3AD203B41FA5}">
                      <a16:colId xmlns:a16="http://schemas.microsoft.com/office/drawing/2014/main" xmlns="" val="1463442429"/>
                    </a:ext>
                  </a:extLst>
                </a:gridCol>
              </a:tblGrid>
              <a:tr h="381000">
                <a:tc>
                  <a:txBody>
                    <a:bodyPr/>
                    <a:lstStyle/>
                    <a:p>
                      <a:pPr algn="l" fontAlgn="t"/>
                      <a:r>
                        <a:rPr lang="en-US" sz="900" b="0" i="0" u="none" strike="noStrike" dirty="0">
                          <a:effectLst/>
                          <a:latin typeface="Arial" panose="020B0604020202020204" pitchFamily="34" charset="0"/>
                        </a:rPr>
                        <a:t>XS2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FFFD"/>
                    </a:solidFill>
                  </a:tcPr>
                </a:tc>
                <a:tc>
                  <a:txBody>
                    <a:bodyPr/>
                    <a:lstStyle/>
                    <a:p>
                      <a:pPr algn="l" fontAlgn="t"/>
                      <a:r>
                        <a:rPr lang="en-US" sz="900" b="0" i="0" u="none" strike="noStrike" dirty="0">
                          <a:effectLst/>
                          <a:latin typeface="Arial" panose="020B0604020202020204" pitchFamily="34" charset="0"/>
                        </a:rPr>
                        <a:t>Y a-t-il des poubelles couvertes pour l'élimination des produits d'hygiène menstruelle dans les toilettes des filles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FFFD"/>
                    </a:solidFill>
                  </a:tcPr>
                </a:tc>
                <a:tc>
                  <a:txBody>
                    <a:bodyPr/>
                    <a:lstStyle/>
                    <a:p>
                      <a:pPr algn="l" fontAlgn="t"/>
                      <a:r>
                        <a:rPr lang="en-US" sz="900" b="0" i="0" u="none" strike="noStrike" dirty="0">
                          <a:effectLst/>
                          <a:latin typeface="Arial" panose="020B0604020202020204" pitchFamily="34" charset="0"/>
                        </a:rPr>
                        <a:t>Oui</a:t>
                      </a:r>
                      <a:br>
                        <a:rPr lang="en-US" sz="900" b="0" i="0" u="none" strike="noStrike" dirty="0">
                          <a:effectLst/>
                          <a:latin typeface="Arial" panose="020B0604020202020204" pitchFamily="34" charset="0"/>
                        </a:rPr>
                      </a:br>
                      <a:r>
                        <a:rPr lang="en-US" sz="900" b="0" i="0" u="none" strike="noStrike" dirty="0">
                          <a:effectLst/>
                          <a:latin typeface="Arial" panose="020B0604020202020204" pitchFamily="34" charset="0"/>
                        </a:rPr>
                        <a:t>Non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FFFD"/>
                    </a:solidFill>
                  </a:tcPr>
                </a:tc>
                <a:extLst>
                  <a:ext uri="{0D108BD9-81ED-4DB2-BD59-A6C34878D82A}">
                    <a16:rowId xmlns:a16="http://schemas.microsoft.com/office/drawing/2014/main" xmlns="" val="1341652460"/>
                  </a:ext>
                </a:extLst>
              </a:tr>
            </a:tbl>
          </a:graphicData>
        </a:graphic>
      </p:graphicFrame>
      <p:graphicFrame>
        <p:nvGraphicFramePr>
          <p:cNvPr id="15" name="Table 14">
            <a:extLst>
              <a:ext uri="{FF2B5EF4-FFF2-40B4-BE49-F238E27FC236}">
                <a16:creationId xmlns:a16="http://schemas.microsoft.com/office/drawing/2014/main" xmlns="" id="{549F803B-26A1-44CE-A87A-3F776F19E90E}"/>
              </a:ext>
            </a:extLst>
          </p:cNvPr>
          <p:cNvGraphicFramePr>
            <a:graphicFrameLocks noGrp="1"/>
          </p:cNvGraphicFramePr>
          <p:nvPr>
            <p:extLst>
              <p:ext uri="{D42A27DB-BD31-4B8C-83A1-F6EECF244321}">
                <p14:modId xmlns:p14="http://schemas.microsoft.com/office/powerpoint/2010/main" val="1179938923"/>
              </p:ext>
            </p:extLst>
          </p:nvPr>
        </p:nvGraphicFramePr>
        <p:xfrm>
          <a:off x="5784678" y="2794768"/>
          <a:ext cx="1620176" cy="829310"/>
        </p:xfrm>
        <a:graphic>
          <a:graphicData uri="http://schemas.openxmlformats.org/drawingml/2006/table">
            <a:tbl>
              <a:tblPr/>
              <a:tblGrid>
                <a:gridCol w="277079">
                  <a:extLst>
                    <a:ext uri="{9D8B030D-6E8A-4147-A177-3AD203B41FA5}">
                      <a16:colId xmlns:a16="http://schemas.microsoft.com/office/drawing/2014/main" xmlns="" val="2098979787"/>
                    </a:ext>
                  </a:extLst>
                </a:gridCol>
                <a:gridCol w="1056770">
                  <a:extLst>
                    <a:ext uri="{9D8B030D-6E8A-4147-A177-3AD203B41FA5}">
                      <a16:colId xmlns:a16="http://schemas.microsoft.com/office/drawing/2014/main" xmlns="" val="959867031"/>
                    </a:ext>
                  </a:extLst>
                </a:gridCol>
                <a:gridCol w="286327">
                  <a:extLst>
                    <a:ext uri="{9D8B030D-6E8A-4147-A177-3AD203B41FA5}">
                      <a16:colId xmlns:a16="http://schemas.microsoft.com/office/drawing/2014/main" xmlns="" val="25151488"/>
                    </a:ext>
                  </a:extLst>
                </a:gridCol>
              </a:tblGrid>
              <a:tr h="508000">
                <a:tc>
                  <a:txBody>
                    <a:bodyPr/>
                    <a:lstStyle/>
                    <a:p>
                      <a:pPr algn="l" fontAlgn="t"/>
                      <a:r>
                        <a:rPr lang="en-US" sz="900" b="0" i="0" u="none" strike="noStrike" dirty="0">
                          <a:effectLst/>
                          <a:latin typeface="Arial" panose="020B0604020202020204" pitchFamily="34" charset="0"/>
                        </a:rPr>
                        <a:t>XS3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FFFD"/>
                    </a:solidFill>
                  </a:tcPr>
                </a:tc>
                <a:tc>
                  <a:txBody>
                    <a:bodyPr/>
                    <a:lstStyle/>
                    <a:p>
                      <a:pPr algn="l" fontAlgn="t"/>
                      <a:r>
                        <a:rPr lang="en-US" sz="900" b="0" i="0" u="none" strike="noStrike" dirty="0">
                          <a:effectLst/>
                          <a:latin typeface="Arial" panose="020B0604020202020204" pitchFamily="34" charset="0"/>
                        </a:rPr>
                        <a:t>Existe-t-il des mécanismes d'élimination des déchets d'hygiène menstruelle à l'école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FFFD"/>
                    </a:solidFill>
                  </a:tcPr>
                </a:tc>
                <a:tc>
                  <a:txBody>
                    <a:bodyPr/>
                    <a:lstStyle/>
                    <a:p>
                      <a:pPr algn="l" fontAlgn="t"/>
                      <a:r>
                        <a:rPr lang="en-US" sz="900" b="0" i="0" u="none" strike="noStrike" dirty="0">
                          <a:effectLst/>
                          <a:latin typeface="Arial" panose="020B0604020202020204" pitchFamily="34" charset="0"/>
                        </a:rPr>
                        <a:t>Oui</a:t>
                      </a:r>
                      <a:br>
                        <a:rPr lang="en-US" sz="900" b="0" i="0" u="none" strike="noStrike" dirty="0">
                          <a:effectLst/>
                          <a:latin typeface="Arial" panose="020B0604020202020204" pitchFamily="34" charset="0"/>
                        </a:rPr>
                      </a:br>
                      <a:r>
                        <a:rPr lang="en-US" sz="900" b="0" i="0" u="none" strike="noStrike" dirty="0">
                          <a:effectLst/>
                          <a:latin typeface="Arial" panose="020B0604020202020204" pitchFamily="34" charset="0"/>
                        </a:rPr>
                        <a:t>Non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FFFD"/>
                    </a:solidFill>
                  </a:tcPr>
                </a:tc>
                <a:extLst>
                  <a:ext uri="{0D108BD9-81ED-4DB2-BD59-A6C34878D82A}">
                    <a16:rowId xmlns:a16="http://schemas.microsoft.com/office/drawing/2014/main" xmlns="" val="3320008680"/>
                  </a:ext>
                </a:extLst>
              </a:tr>
            </a:tbl>
          </a:graphicData>
        </a:graphic>
      </p:graphicFrame>
      <p:sp>
        <p:nvSpPr>
          <p:cNvPr id="16" name="Rectangle: Rounded Corners 15">
            <a:extLst>
              <a:ext uri="{FF2B5EF4-FFF2-40B4-BE49-F238E27FC236}">
                <a16:creationId xmlns:a16="http://schemas.microsoft.com/office/drawing/2014/main" xmlns="" id="{CAE281E9-F57D-42D5-9E57-2FAC00B5FA8A}"/>
              </a:ext>
            </a:extLst>
          </p:cNvPr>
          <p:cNvSpPr/>
          <p:nvPr/>
        </p:nvSpPr>
        <p:spPr>
          <a:xfrm>
            <a:off x="1228436" y="2650836"/>
            <a:ext cx="9929091" cy="1126837"/>
          </a:xfrm>
          <a:prstGeom prst="round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xmlns="" id="{CFD0F2AE-57F7-4C7D-B80E-7DE2F12B0C8B}"/>
              </a:ext>
            </a:extLst>
          </p:cNvPr>
          <p:cNvSpPr txBox="1"/>
          <p:nvPr/>
        </p:nvSpPr>
        <p:spPr>
          <a:xfrm>
            <a:off x="2346036" y="3777550"/>
            <a:ext cx="7758546" cy="369332"/>
          </a:xfrm>
          <a:prstGeom prst="rect">
            <a:avLst/>
          </a:prstGeom>
          <a:noFill/>
        </p:spPr>
        <p:txBody>
          <a:bodyPr wrap="square" rtlCol="0">
            <a:spAutoFit/>
          </a:bodyPr>
          <a:lstStyle/>
          <a:p>
            <a:pPr algn="ctr"/>
            <a:r>
              <a:rPr lang="en-US" b="1" dirty="0">
                <a:solidFill>
                  <a:srgbClr val="FF0066"/>
                </a:solidFill>
              </a:rPr>
              <a:t>Questions de l'onglet "Expanded" nécessaires pour compléter ce tableau</a:t>
            </a:r>
          </a:p>
        </p:txBody>
      </p:sp>
    </p:spTree>
    <p:extLst>
      <p:ext uri="{BB962C8B-B14F-4D97-AF65-F5344CB8AC3E}">
        <p14:creationId xmlns:p14="http://schemas.microsoft.com/office/powerpoint/2010/main" val="1614673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74391" y="298999"/>
            <a:ext cx="695800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30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mj-lt"/>
                <a:ea typeface="+mn-ea"/>
                <a:cs typeface="Calibri Light" panose="020F0302020204030204" pitchFamily="34" charset="0"/>
              </a:rPr>
              <a:t>Ressources pour l'analyse des données</a:t>
            </a:r>
          </a:p>
        </p:txBody>
      </p:sp>
      <p:sp>
        <p:nvSpPr>
          <p:cNvPr id="8" name="Slide Number Placeholder 3">
            <a:extLst>
              <a:ext uri="{FF2B5EF4-FFF2-40B4-BE49-F238E27FC236}">
                <a16:creationId xmlns:a16="http://schemas.microsoft.com/office/drawing/2014/main" xmlns="" id="{3A061A79-DB54-4FEB-9913-B1E9F531496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3939FE-7BC6-42BD-B27E-1F76D60FE7C3}" type="slidenum">
              <a:rPr kumimoji="0" lang="en-GB" sz="1200" b="0" i="0" u="none" strike="noStrike" kern="1200" cap="none" spc="0" normalizeH="0" baseline="0" noProof="0" smtClean="0">
                <a:ln>
                  <a:noFill/>
                </a:ln>
                <a:solidFill>
                  <a:prstClr val="white"/>
                </a:solidFill>
                <a:effectLst/>
                <a:uLnTx/>
                <a:uFillTx/>
                <a:latin typeface="Calibri"/>
                <a:ea typeface="+mn-ea"/>
                <a:cs typeface="+mn-cs"/>
              </a:rPr>
              <a:t>27</a:t>
            </a:fld>
            <a:endParaRPr kumimoji="0" lang="en-GB" sz="1200" b="0" i="0" u="none" strike="noStrike" kern="1200" cap="none" spc="0" normalizeH="0" baseline="0" noProof="0">
              <a:ln>
                <a:noFill/>
              </a:ln>
              <a:solidFill>
                <a:prstClr val="white"/>
              </a:solidFill>
              <a:effectLst/>
              <a:uLnTx/>
              <a:uFillTx/>
              <a:latin typeface="Calibri"/>
              <a:ea typeface="+mn-ea"/>
              <a:cs typeface="+mn-cs"/>
            </a:endParaRPr>
          </a:p>
        </p:txBody>
      </p:sp>
      <p:pic>
        <p:nvPicPr>
          <p:cNvPr id="14" name="Content Placeholder 4">
            <a:extLst>
              <a:ext uri="{FF2B5EF4-FFF2-40B4-BE49-F238E27FC236}">
                <a16:creationId xmlns:a16="http://schemas.microsoft.com/office/drawing/2014/main" xmlns="" id="{2981D929-B4A5-4FEE-85A6-DF511932DB64}"/>
              </a:ext>
            </a:extLst>
          </p:cNvPr>
          <p:cNvPicPr>
            <a:picLocks noGrp="1" noChangeAspect="1"/>
          </p:cNvPicPr>
          <p:nvPr>
            <p:ph idx="1"/>
          </p:nvPr>
        </p:nvPicPr>
        <p:blipFill>
          <a:blip r:embed="rId3"/>
          <a:stretch>
            <a:fillRect/>
          </a:stretch>
        </p:blipFill>
        <p:spPr>
          <a:xfrm>
            <a:off x="3521235" y="2110088"/>
            <a:ext cx="4052019" cy="2414985"/>
          </a:xfrm>
          <a:prstGeom prst="rect">
            <a:avLst/>
          </a:prstGeom>
        </p:spPr>
      </p:pic>
      <p:sp>
        <p:nvSpPr>
          <p:cNvPr id="15" name="Rectangle 14">
            <a:extLst>
              <a:ext uri="{FF2B5EF4-FFF2-40B4-BE49-F238E27FC236}">
                <a16:creationId xmlns:a16="http://schemas.microsoft.com/office/drawing/2014/main" xmlns="" id="{71C5FF84-CEB2-479D-A868-A48E4F3767F6}"/>
              </a:ext>
            </a:extLst>
          </p:cNvPr>
          <p:cNvSpPr/>
          <p:nvPr/>
        </p:nvSpPr>
        <p:spPr>
          <a:xfrm>
            <a:off x="3455378" y="4525073"/>
            <a:ext cx="3467019" cy="261610"/>
          </a:xfrm>
          <a:prstGeom prst="rect">
            <a:avLst/>
          </a:prstGeom>
        </p:spPr>
        <p:txBody>
          <a:bodyPr wrap="square">
            <a:spAutoFit/>
          </a:bodyPr>
          <a:lstStyle/>
          <a:p>
            <a:r>
              <a:rPr lang="en-US" sz="1100" dirty="0">
                <a:hlinkClick r:id="rId4"/>
              </a:rPr>
              <a:t>https://washdata.org/monitoring/wash-schools/excel</a:t>
            </a:r>
            <a:endParaRPr lang="en-US" sz="1100" dirty="0"/>
          </a:p>
        </p:txBody>
      </p:sp>
      <p:pic>
        <p:nvPicPr>
          <p:cNvPr id="24" name="Picture 23">
            <a:extLst>
              <a:ext uri="{FF2B5EF4-FFF2-40B4-BE49-F238E27FC236}">
                <a16:creationId xmlns:a16="http://schemas.microsoft.com/office/drawing/2014/main" xmlns="" id="{84D77BB9-23C5-425C-AB30-C5BE3B55E261}"/>
              </a:ext>
            </a:extLst>
          </p:cNvPr>
          <p:cNvPicPr>
            <a:picLocks noChangeAspect="1"/>
          </p:cNvPicPr>
          <p:nvPr/>
        </p:nvPicPr>
        <p:blipFill>
          <a:blip r:embed="rId5"/>
          <a:stretch>
            <a:fillRect/>
          </a:stretch>
        </p:blipFill>
        <p:spPr>
          <a:xfrm>
            <a:off x="7832475" y="2081822"/>
            <a:ext cx="3186045" cy="2462220"/>
          </a:xfrm>
          <a:prstGeom prst="rect">
            <a:avLst/>
          </a:prstGeom>
        </p:spPr>
      </p:pic>
      <p:sp>
        <p:nvSpPr>
          <p:cNvPr id="25" name="Rectangle 24">
            <a:extLst>
              <a:ext uri="{FF2B5EF4-FFF2-40B4-BE49-F238E27FC236}">
                <a16:creationId xmlns:a16="http://schemas.microsoft.com/office/drawing/2014/main" xmlns="" id="{965D0226-C4BD-4051-91F5-5EE97F7293DE}"/>
              </a:ext>
            </a:extLst>
          </p:cNvPr>
          <p:cNvSpPr/>
          <p:nvPr/>
        </p:nvSpPr>
        <p:spPr>
          <a:xfrm>
            <a:off x="7743872" y="4525073"/>
            <a:ext cx="2682371"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hlinkClick r:id="rId6"/>
              </a:rPr>
              <a:t>https://washdata.org/sites/default/files/2022-07/jmp-2022-wins-data-update.pdf </a:t>
            </a:r>
          </a:p>
        </p:txBody>
      </p:sp>
      <p:pic>
        <p:nvPicPr>
          <p:cNvPr id="26" name="Picture 25">
            <a:extLst>
              <a:ext uri="{FF2B5EF4-FFF2-40B4-BE49-F238E27FC236}">
                <a16:creationId xmlns:a16="http://schemas.microsoft.com/office/drawing/2014/main" xmlns="" id="{35CA808C-11E3-45BA-A3D8-0E2841765BFB}"/>
              </a:ext>
            </a:extLst>
          </p:cNvPr>
          <p:cNvPicPr>
            <a:picLocks noChangeAspect="1"/>
          </p:cNvPicPr>
          <p:nvPr/>
        </p:nvPicPr>
        <p:blipFill rotWithShape="1">
          <a:blip r:embed="rId7"/>
          <a:srcRect r="39295"/>
          <a:stretch/>
        </p:blipFill>
        <p:spPr>
          <a:xfrm>
            <a:off x="692173" y="2110088"/>
            <a:ext cx="2596289" cy="3458310"/>
          </a:xfrm>
          <a:prstGeom prst="rect">
            <a:avLst/>
          </a:prstGeom>
        </p:spPr>
      </p:pic>
      <p:sp>
        <p:nvSpPr>
          <p:cNvPr id="27" name="Rectangle 26">
            <a:extLst>
              <a:ext uri="{FF2B5EF4-FFF2-40B4-BE49-F238E27FC236}">
                <a16:creationId xmlns:a16="http://schemas.microsoft.com/office/drawing/2014/main" xmlns="" id="{BC27FDA5-F6D9-4C5A-9ED2-66DFA728DBF2}"/>
              </a:ext>
            </a:extLst>
          </p:cNvPr>
          <p:cNvSpPr/>
          <p:nvPr/>
        </p:nvSpPr>
        <p:spPr>
          <a:xfrm>
            <a:off x="614338" y="5568910"/>
            <a:ext cx="2674123"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Instantanés régionaux personnalisables </a:t>
            </a:r>
          </a:p>
        </p:txBody>
      </p:sp>
      <p:sp>
        <p:nvSpPr>
          <p:cNvPr id="28" name="TextBox 27">
            <a:extLst>
              <a:ext uri="{FF2B5EF4-FFF2-40B4-BE49-F238E27FC236}">
                <a16:creationId xmlns:a16="http://schemas.microsoft.com/office/drawing/2014/main" xmlns="" id="{05AE2C0B-0957-47C0-A9F0-E3B0BC479199}"/>
              </a:ext>
            </a:extLst>
          </p:cNvPr>
          <p:cNvSpPr txBox="1"/>
          <p:nvPr/>
        </p:nvSpPr>
        <p:spPr>
          <a:xfrm>
            <a:off x="7855743" y="360554"/>
            <a:ext cx="2336505" cy="646331"/>
          </a:xfrm>
          <a:prstGeom prst="rect">
            <a:avLst/>
          </a:prstGeom>
          <a:noFill/>
        </p:spPr>
        <p:txBody>
          <a:bodyPr wrap="square" rtlCol="0">
            <a:spAutoFit/>
          </a:bodyPr>
          <a:lstStyle/>
          <a:p>
            <a:r>
              <a:rPr lang="en-US" b="1" dirty="0">
                <a:solidFill>
                  <a:srgbClr val="FF0066"/>
                </a:solidFill>
                <a:latin typeface="+mj-lt"/>
              </a:rPr>
              <a:t>Les ressources peuvent également être téléchargées ici :</a:t>
            </a:r>
          </a:p>
        </p:txBody>
      </p:sp>
      <p:grpSp>
        <p:nvGrpSpPr>
          <p:cNvPr id="29" name="Group 28">
            <a:extLst>
              <a:ext uri="{FF2B5EF4-FFF2-40B4-BE49-F238E27FC236}">
                <a16:creationId xmlns:a16="http://schemas.microsoft.com/office/drawing/2014/main" xmlns="" id="{3FC506B5-897A-467C-B715-F6BB605FA79E}"/>
              </a:ext>
            </a:extLst>
          </p:cNvPr>
          <p:cNvGrpSpPr/>
          <p:nvPr/>
        </p:nvGrpSpPr>
        <p:grpSpPr>
          <a:xfrm>
            <a:off x="10227199" y="298999"/>
            <a:ext cx="1626300" cy="1626300"/>
            <a:chOff x="10227199" y="298999"/>
            <a:chExt cx="1626300" cy="1626300"/>
          </a:xfrm>
        </p:grpSpPr>
        <p:pic>
          <p:nvPicPr>
            <p:cNvPr id="30" name="Picture 29">
              <a:extLst>
                <a:ext uri="{FF2B5EF4-FFF2-40B4-BE49-F238E27FC236}">
                  <a16:creationId xmlns:a16="http://schemas.microsoft.com/office/drawing/2014/main" xmlns="" id="{CBD7DF5C-9D02-45F4-B32C-86269BE06B7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27199" y="298999"/>
              <a:ext cx="1626300" cy="1626300"/>
            </a:xfrm>
            <a:prstGeom prst="rect">
              <a:avLst/>
            </a:prstGeom>
          </p:spPr>
        </p:pic>
        <p:sp>
          <p:nvSpPr>
            <p:cNvPr id="31" name="Rectangle 30">
              <a:extLst>
                <a:ext uri="{FF2B5EF4-FFF2-40B4-BE49-F238E27FC236}">
                  <a16:creationId xmlns:a16="http://schemas.microsoft.com/office/drawing/2014/main" xmlns="" id="{964EA58E-09A0-457A-B0A7-FD53BEDA2EDD}"/>
                </a:ext>
              </a:extLst>
            </p:cNvPr>
            <p:cNvSpPr/>
            <p:nvPr/>
          </p:nvSpPr>
          <p:spPr>
            <a:xfrm>
              <a:off x="10750550" y="1139087"/>
              <a:ext cx="590550" cy="1309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620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729" y="386059"/>
            <a:ext cx="11269718" cy="1143000"/>
          </a:xfrm>
        </p:spPr>
        <p:txBody>
          <a:bodyPr/>
          <a:lstStyle/>
          <a:p>
            <a:r>
              <a:rPr lang="en-GB" sz="3900" dirty="0"/>
              <a:t>Liste de contrôle pour le suivi national des ODD pour </a:t>
            </a:r>
            <a:r>
              <a:rPr lang="en-GB" sz="3900" dirty="0" err="1"/>
              <a:t>WinS</a:t>
            </a:r>
            <a:endParaRPr lang="en-GB" sz="3900" dirty="0"/>
          </a:p>
        </p:txBody>
      </p:sp>
      <p:sp>
        <p:nvSpPr>
          <p:cNvPr id="5" name="Content Placeholder 4">
            <a:extLst>
              <a:ext uri="{FF2B5EF4-FFF2-40B4-BE49-F238E27FC236}">
                <a16:creationId xmlns:a16="http://schemas.microsoft.com/office/drawing/2014/main" xmlns="" id="{D064CBBC-DCCC-497E-A3DB-8C09C59D412A}"/>
              </a:ext>
            </a:extLst>
          </p:cNvPr>
          <p:cNvSpPr>
            <a:spLocks noGrp="1"/>
          </p:cNvSpPr>
          <p:nvPr>
            <p:ph idx="1"/>
          </p:nvPr>
        </p:nvSpPr>
        <p:spPr>
          <a:xfrm>
            <a:off x="436728" y="1816768"/>
            <a:ext cx="11518711" cy="3742865"/>
          </a:xfrm>
        </p:spPr>
        <p:txBody>
          <a:bodyPr/>
          <a:lstStyle/>
          <a:p>
            <a:pPr>
              <a:spcAft>
                <a:spcPts val="3600"/>
              </a:spcAft>
              <a:buFont typeface="Wingdings" panose="05000000000000000000" pitchFamily="2" charset="2"/>
              <a:buChar char="q"/>
            </a:pPr>
            <a:r>
              <a:rPr lang="en-US" sz="2800" b="1" dirty="0">
                <a:latin typeface="+mj-lt"/>
              </a:rPr>
              <a:t> Les questions de base </a:t>
            </a:r>
            <a:r>
              <a:rPr lang="en-US" sz="2800" dirty="0">
                <a:latin typeface="+mj-lt"/>
              </a:rPr>
              <a:t>sont incluses dans un système national (par exemple EMIS).</a:t>
            </a:r>
          </a:p>
          <a:p>
            <a:pPr>
              <a:spcAft>
                <a:spcPts val="3600"/>
              </a:spcAft>
              <a:buFont typeface="Wingdings" panose="05000000000000000000" pitchFamily="2" charset="2"/>
              <a:buChar char="q"/>
            </a:pPr>
            <a:r>
              <a:rPr lang="en-US" sz="2800" dirty="0">
                <a:latin typeface="+mj-lt"/>
              </a:rPr>
              <a:t> Certaines </a:t>
            </a:r>
            <a:r>
              <a:rPr lang="en-US" sz="2800" b="1" dirty="0">
                <a:latin typeface="+mj-lt"/>
              </a:rPr>
              <a:t>questions avancées </a:t>
            </a:r>
            <a:r>
              <a:rPr lang="en-US" sz="2800" dirty="0">
                <a:latin typeface="+mj-lt"/>
              </a:rPr>
              <a:t>sont incluses (seulement si elles sont appropriées !)</a:t>
            </a:r>
          </a:p>
          <a:p>
            <a:pPr>
              <a:spcAft>
                <a:spcPts val="3600"/>
              </a:spcAft>
              <a:buFont typeface="Wingdings" panose="05000000000000000000" pitchFamily="2" charset="2"/>
              <a:buChar char="q"/>
            </a:pPr>
            <a:r>
              <a:rPr lang="en-US" sz="2800" dirty="0">
                <a:latin typeface="+mj-lt"/>
              </a:rPr>
              <a:t> Les données sont </a:t>
            </a:r>
            <a:r>
              <a:rPr lang="en-US" sz="2800" b="1" dirty="0" err="1">
                <a:latin typeface="+mj-lt"/>
              </a:rPr>
              <a:t>analysées</a:t>
            </a:r>
            <a:r>
              <a:rPr lang="en-US" sz="2800" b="1" dirty="0">
                <a:latin typeface="+mj-lt"/>
              </a:rPr>
              <a:t>, </a:t>
            </a:r>
            <a:r>
              <a:rPr lang="en-US" sz="2800" dirty="0">
                <a:latin typeface="+mj-lt"/>
              </a:rPr>
              <a:t>y compris la désagrégation</a:t>
            </a:r>
          </a:p>
          <a:p>
            <a:pPr>
              <a:spcAft>
                <a:spcPts val="3600"/>
              </a:spcAft>
              <a:buFont typeface="Wingdings" panose="05000000000000000000" pitchFamily="2" charset="2"/>
              <a:buChar char="q"/>
            </a:pPr>
            <a:r>
              <a:rPr lang="en-US" sz="2800" dirty="0">
                <a:latin typeface="+mj-lt"/>
              </a:rPr>
              <a:t> Les données sont </a:t>
            </a:r>
            <a:r>
              <a:rPr lang="en-US" sz="2800" b="1" dirty="0">
                <a:latin typeface="+mj-lt"/>
              </a:rPr>
              <a:t>communiquées </a:t>
            </a:r>
            <a:r>
              <a:rPr lang="en-US" sz="2800" dirty="0">
                <a:latin typeface="+mj-lt"/>
              </a:rPr>
              <a:t>aux niveaux local, national et mondial.</a:t>
            </a:r>
          </a:p>
        </p:txBody>
      </p:sp>
    </p:spTree>
    <p:extLst>
      <p:ext uri="{BB962C8B-B14F-4D97-AF65-F5344CB8AC3E}">
        <p14:creationId xmlns:p14="http://schemas.microsoft.com/office/powerpoint/2010/main" val="2291065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491B408-0071-449E-B2A5-55349D24C3DB}"/>
              </a:ext>
            </a:extLst>
          </p:cNvPr>
          <p:cNvPicPr>
            <a:picLocks noChangeAspect="1"/>
          </p:cNvPicPr>
          <p:nvPr/>
        </p:nvPicPr>
        <p:blipFill rotWithShape="1">
          <a:blip r:embed="rId2"/>
          <a:srcRect l="22172" r="9249" b="371"/>
          <a:stretch/>
        </p:blipFill>
        <p:spPr>
          <a:xfrm>
            <a:off x="0" y="-776619"/>
            <a:ext cx="12192000" cy="6834519"/>
          </a:xfrm>
          <a:prstGeom prst="rect">
            <a:avLst/>
          </a:prstGeom>
        </p:spPr>
      </p:pic>
      <p:sp>
        <p:nvSpPr>
          <p:cNvPr id="6" name="TextBox 5"/>
          <p:cNvSpPr txBox="1"/>
          <p:nvPr/>
        </p:nvSpPr>
        <p:spPr>
          <a:xfrm>
            <a:off x="6866581" y="-722205"/>
            <a:ext cx="4146897" cy="1384995"/>
          </a:xfrm>
          <a:prstGeom prst="rect">
            <a:avLst/>
          </a:prstGeom>
          <a:noFill/>
        </p:spPr>
        <p:txBody>
          <a:bodyPr wrap="square" rtlCol="0">
            <a:spAutoFit/>
          </a:bodyPr>
          <a:lstStyle/>
          <a:p>
            <a:pPr algn="ctr"/>
            <a:r>
              <a:rPr lang="en-GB" sz="4800" b="1" dirty="0">
                <a:solidFill>
                  <a:schemeClr val="bg1"/>
                </a:solidFill>
                <a:latin typeface="+mj-lt"/>
              </a:rPr>
              <a:t>Merci de votre attention !</a:t>
            </a:r>
          </a:p>
          <a:p>
            <a:pPr algn="ctr"/>
            <a:r>
              <a:rPr lang="en-GB" sz="3600" b="1" dirty="0">
                <a:solidFill>
                  <a:schemeClr val="bg1"/>
                </a:solidFill>
                <a:latin typeface="+mj-lt"/>
              </a:rPr>
              <a:t>info@washdata.org</a:t>
            </a:r>
            <a:endParaRPr lang="en-GB" sz="3200" b="1" dirty="0">
              <a:solidFill>
                <a:schemeClr val="bg1"/>
              </a:solidFill>
              <a:latin typeface="+mj-lt"/>
            </a:endParaRPr>
          </a:p>
        </p:txBody>
      </p:sp>
      <p:sp>
        <p:nvSpPr>
          <p:cNvPr id="3" name="TextBox 2">
            <a:extLst>
              <a:ext uri="{FF2B5EF4-FFF2-40B4-BE49-F238E27FC236}">
                <a16:creationId xmlns:a16="http://schemas.microsoft.com/office/drawing/2014/main" xmlns="" id="{58CF8416-911F-4454-8473-20C4AB311B8E}"/>
              </a:ext>
            </a:extLst>
          </p:cNvPr>
          <p:cNvSpPr txBox="1"/>
          <p:nvPr/>
        </p:nvSpPr>
        <p:spPr>
          <a:xfrm>
            <a:off x="6997210" y="1377814"/>
            <a:ext cx="4459705" cy="954107"/>
          </a:xfrm>
          <a:prstGeom prst="rect">
            <a:avLst/>
          </a:prstGeom>
          <a:noFill/>
        </p:spPr>
        <p:txBody>
          <a:bodyPr wrap="square" rtlCol="0">
            <a:spAutoFit/>
          </a:bodyPr>
          <a:lstStyle/>
          <a:p>
            <a:r>
              <a:rPr lang="en-US" sz="2800" b="1" dirty="0">
                <a:solidFill>
                  <a:schemeClr val="bg1"/>
                </a:solidFill>
                <a:latin typeface="+mj-lt"/>
              </a:rPr>
              <a:t>Les diapositives et les ressources peuvent être téléchargées ici :</a:t>
            </a:r>
          </a:p>
        </p:txBody>
      </p:sp>
      <p:pic>
        <p:nvPicPr>
          <p:cNvPr id="7" name="Picture 6">
            <a:extLst>
              <a:ext uri="{FF2B5EF4-FFF2-40B4-BE49-F238E27FC236}">
                <a16:creationId xmlns:a16="http://schemas.microsoft.com/office/drawing/2014/main" xmlns="" id="{C948E7E7-54F4-4881-AC7C-B5700BF2A5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4116" y="2734538"/>
            <a:ext cx="3148264" cy="3148264"/>
          </a:xfrm>
          <a:prstGeom prst="rect">
            <a:avLst/>
          </a:prstGeom>
        </p:spPr>
      </p:pic>
      <p:sp>
        <p:nvSpPr>
          <p:cNvPr id="4" name="Rectangle 3">
            <a:extLst>
              <a:ext uri="{FF2B5EF4-FFF2-40B4-BE49-F238E27FC236}">
                <a16:creationId xmlns:a16="http://schemas.microsoft.com/office/drawing/2014/main" xmlns="" id="{30CF781D-8B24-4C38-928E-2595C1AD7083}"/>
              </a:ext>
            </a:extLst>
          </p:cNvPr>
          <p:cNvSpPr/>
          <p:nvPr/>
        </p:nvSpPr>
        <p:spPr>
          <a:xfrm>
            <a:off x="8699157" y="4386649"/>
            <a:ext cx="1062681" cy="1729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7118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80B3201-6038-4A45-BB6A-6F34C68CA9C4}"/>
              </a:ext>
            </a:extLst>
          </p:cNvPr>
          <p:cNvSpPr/>
          <p:nvPr/>
        </p:nvSpPr>
        <p:spPr>
          <a:xfrm>
            <a:off x="2963194" y="3598606"/>
            <a:ext cx="9307464" cy="3282564"/>
          </a:xfrm>
          <a:prstGeom prst="rect">
            <a:avLst/>
          </a:prstGeom>
          <a:solidFill>
            <a:srgbClr val="233238"/>
          </a:solidFill>
          <a:ln>
            <a:solidFill>
              <a:srgbClr val="2332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xmlns="" id="{006A5C14-6732-47D9-83AF-D9B2F2E55C13}"/>
              </a:ext>
            </a:extLst>
          </p:cNvPr>
          <p:cNvSpPr/>
          <p:nvPr/>
        </p:nvSpPr>
        <p:spPr>
          <a:xfrm flipH="1" flipV="1">
            <a:off x="2963191" y="3598604"/>
            <a:ext cx="1027424" cy="3282563"/>
          </a:xfrm>
          <a:prstGeom prst="rtTriangle">
            <a:avLst/>
          </a:prstGeom>
          <a:solidFill>
            <a:srgbClr val="702B94"/>
          </a:solidFill>
          <a:ln>
            <a:solidFill>
              <a:srgbClr val="702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CF6A8C44-52D8-4C42-91EE-91BCEFF40CF4}"/>
              </a:ext>
            </a:extLst>
          </p:cNvPr>
          <p:cNvSpPr/>
          <p:nvPr/>
        </p:nvSpPr>
        <p:spPr>
          <a:xfrm>
            <a:off x="2963194" y="0"/>
            <a:ext cx="9307464" cy="3598606"/>
          </a:xfrm>
          <a:prstGeom prst="rect">
            <a:avLst/>
          </a:prstGeom>
          <a:solidFill>
            <a:srgbClr val="65C56B"/>
          </a:solidFill>
          <a:ln>
            <a:solidFill>
              <a:srgbClr val="65C5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a:extLst>
              <a:ext uri="{FF2B5EF4-FFF2-40B4-BE49-F238E27FC236}">
                <a16:creationId xmlns:a16="http://schemas.microsoft.com/office/drawing/2014/main" xmlns="" id="{7640E21E-9981-437D-B3F8-ADE480E2497F}"/>
              </a:ext>
            </a:extLst>
          </p:cNvPr>
          <p:cNvSpPr/>
          <p:nvPr/>
        </p:nvSpPr>
        <p:spPr>
          <a:xfrm rot="5400000" flipV="1">
            <a:off x="194570" y="829979"/>
            <a:ext cx="3598606" cy="1938647"/>
          </a:xfrm>
          <a:prstGeom prst="rtTriangle">
            <a:avLst/>
          </a:prstGeom>
          <a:solidFill>
            <a:srgbClr val="F59A13"/>
          </a:solidFill>
          <a:ln>
            <a:solidFill>
              <a:srgbClr val="F59A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xmlns="" id="{8AF39004-FD0E-4D43-9FF2-0AC871BCEEA5}"/>
              </a:ext>
            </a:extLst>
          </p:cNvPr>
          <p:cNvSpPr/>
          <p:nvPr/>
        </p:nvSpPr>
        <p:spPr>
          <a:xfrm rot="16200000" flipH="1" flipV="1">
            <a:off x="3005598" y="-42402"/>
            <a:ext cx="3598606" cy="3683410"/>
          </a:xfrm>
          <a:prstGeom prst="rtTriangle">
            <a:avLst/>
          </a:prstGeom>
          <a:solidFill>
            <a:srgbClr val="E9F978"/>
          </a:solidFill>
          <a:ln>
            <a:solidFill>
              <a:srgbClr val="E9F9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A12FFD54-B6BE-4ADE-963C-BEEA9D876ED4}"/>
              </a:ext>
            </a:extLst>
          </p:cNvPr>
          <p:cNvSpPr/>
          <p:nvPr/>
        </p:nvSpPr>
        <p:spPr>
          <a:xfrm>
            <a:off x="0" y="3598606"/>
            <a:ext cx="1061884" cy="3282564"/>
          </a:xfrm>
          <a:prstGeom prst="rect">
            <a:avLst/>
          </a:prstGeom>
          <a:solidFill>
            <a:srgbClr val="386DD6"/>
          </a:solidFill>
          <a:ln>
            <a:solidFill>
              <a:srgbClr val="386D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xmlns="" id="{F92D96F2-9C68-4359-9BDE-BBD78627511D}"/>
              </a:ext>
            </a:extLst>
          </p:cNvPr>
          <p:cNvSpPr/>
          <p:nvPr/>
        </p:nvSpPr>
        <p:spPr>
          <a:xfrm flipV="1">
            <a:off x="1061880" y="3598606"/>
            <a:ext cx="1901312" cy="3282564"/>
          </a:xfrm>
          <a:prstGeom prst="rtTriangle">
            <a:avLst/>
          </a:prstGeom>
          <a:solidFill>
            <a:srgbClr val="386DD6"/>
          </a:solidFill>
          <a:ln>
            <a:solidFill>
              <a:srgbClr val="386D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xmlns="" id="{450ACA21-93D8-421C-8996-E8A039FF3362}"/>
              </a:ext>
            </a:extLst>
          </p:cNvPr>
          <p:cNvSpPr/>
          <p:nvPr/>
        </p:nvSpPr>
        <p:spPr>
          <a:xfrm flipH="1">
            <a:off x="1053985" y="3598606"/>
            <a:ext cx="1901312" cy="3282564"/>
          </a:xfrm>
          <a:prstGeom prst="rtTriangle">
            <a:avLst/>
          </a:prstGeom>
          <a:solidFill>
            <a:srgbClr val="308634"/>
          </a:solidFill>
          <a:ln>
            <a:solidFill>
              <a:srgbClr val="308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xmlns="" id="{09114412-49D9-4846-A1ED-2EE0DEA5200C}"/>
              </a:ext>
            </a:extLst>
          </p:cNvPr>
          <p:cNvSpPr/>
          <p:nvPr/>
        </p:nvSpPr>
        <p:spPr>
          <a:xfrm>
            <a:off x="2963192" y="3598606"/>
            <a:ext cx="1035320" cy="3282564"/>
          </a:xfrm>
          <a:prstGeom prst="rtTriangle">
            <a:avLst/>
          </a:prstGeom>
          <a:solidFill>
            <a:srgbClr val="308634"/>
          </a:solidFill>
          <a:ln>
            <a:solidFill>
              <a:srgbClr val="308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xmlns="" id="{08D090D9-9A48-49F4-AC4B-84486FBC7B0B}"/>
              </a:ext>
            </a:extLst>
          </p:cNvPr>
          <p:cNvSpPr/>
          <p:nvPr/>
        </p:nvSpPr>
        <p:spPr>
          <a:xfrm>
            <a:off x="3998512" y="4463845"/>
            <a:ext cx="2412120" cy="2417325"/>
          </a:xfrm>
          <a:prstGeom prst="rtTriangle">
            <a:avLst/>
          </a:prstGeom>
          <a:solidFill>
            <a:srgbClr val="702B94"/>
          </a:solidFill>
          <a:ln>
            <a:solidFill>
              <a:srgbClr val="702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xmlns="" id="{2A8A0AAA-8EC0-40BF-B790-FBDFA085DD27}"/>
              </a:ext>
            </a:extLst>
          </p:cNvPr>
          <p:cNvSpPr/>
          <p:nvPr/>
        </p:nvSpPr>
        <p:spPr>
          <a:xfrm flipH="1" flipV="1">
            <a:off x="2971084" y="3610184"/>
            <a:ext cx="3439547" cy="3247815"/>
          </a:xfrm>
          <a:prstGeom prst="rtTriangle">
            <a:avLst/>
          </a:prstGeom>
          <a:solidFill>
            <a:srgbClr val="233238"/>
          </a:solidFill>
          <a:ln>
            <a:solidFill>
              <a:srgbClr val="2332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xmlns="" id="{FE92CF02-EFE4-4EC9-AB3B-650E4C448A72}"/>
              </a:ext>
            </a:extLst>
          </p:cNvPr>
          <p:cNvSpPr/>
          <p:nvPr/>
        </p:nvSpPr>
        <p:spPr>
          <a:xfrm>
            <a:off x="1043218" y="-11580"/>
            <a:ext cx="1938647" cy="3610181"/>
          </a:xfrm>
          <a:prstGeom prst="rtTriangle">
            <a:avLst/>
          </a:prstGeom>
          <a:solidFill>
            <a:srgbClr val="58BCF8"/>
          </a:solidFill>
          <a:ln>
            <a:solidFill>
              <a:srgbClr val="58B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CEA2888E-CD7B-4C34-9760-BE3257992B10}"/>
              </a:ext>
            </a:extLst>
          </p:cNvPr>
          <p:cNvSpPr/>
          <p:nvPr/>
        </p:nvSpPr>
        <p:spPr>
          <a:xfrm>
            <a:off x="0" y="0"/>
            <a:ext cx="1043214" cy="3598601"/>
          </a:xfrm>
          <a:prstGeom prst="rect">
            <a:avLst/>
          </a:prstGeom>
          <a:solidFill>
            <a:srgbClr val="58BCF8"/>
          </a:solidFill>
          <a:ln>
            <a:solidFill>
              <a:srgbClr val="58B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xmlns="" id="{1E737E5E-14C8-450D-885C-8638742E38C2}"/>
              </a:ext>
            </a:extLst>
          </p:cNvPr>
          <p:cNvSpPr txBox="1">
            <a:spLocks/>
          </p:cNvSpPr>
          <p:nvPr/>
        </p:nvSpPr>
        <p:spPr>
          <a:xfrm>
            <a:off x="521607" y="1643743"/>
            <a:ext cx="11306602" cy="3727565"/>
          </a:xfrm>
          <a:prstGeom prst="rect">
            <a:avLst/>
          </a:prstGeom>
          <a:solidFill>
            <a:schemeClr val="bg1"/>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8800" dirty="0">
                <a:latin typeface="+mn-lt"/>
                <a:cs typeface="Calibri" panose="020F0502020204030204" pitchFamily="34" charset="0"/>
              </a:rPr>
              <a:t>Si nous ne </a:t>
            </a:r>
            <a:r>
              <a:rPr lang="en-US" sz="8800" i="1" dirty="0">
                <a:latin typeface="+mn-lt"/>
                <a:cs typeface="Calibri" panose="020F0502020204030204" pitchFamily="34" charset="0"/>
              </a:rPr>
              <a:t>le contrôlons pas</a:t>
            </a:r>
            <a:r>
              <a:rPr lang="en-US" sz="8800" dirty="0">
                <a:latin typeface="+mn-lt"/>
                <a:cs typeface="Calibri" panose="020F0502020204030204" pitchFamily="34" charset="0"/>
              </a:rPr>
              <a:t>, nous ne pouvons pas l'</a:t>
            </a:r>
            <a:r>
              <a:rPr lang="en-US" sz="8800" i="1" dirty="0">
                <a:latin typeface="+mn-lt"/>
                <a:cs typeface="Calibri" panose="020F0502020204030204" pitchFamily="34" charset="0"/>
              </a:rPr>
              <a:t>améliorer.</a:t>
            </a:r>
            <a:endParaRPr lang="en-US" sz="8800" dirty="0">
              <a:latin typeface="+mn-lt"/>
            </a:endParaRPr>
          </a:p>
        </p:txBody>
      </p:sp>
    </p:spTree>
    <p:extLst>
      <p:ext uri="{BB962C8B-B14F-4D97-AF65-F5344CB8AC3E}">
        <p14:creationId xmlns:p14="http://schemas.microsoft.com/office/powerpoint/2010/main" val="357728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D0CBD204-ADB4-47B8-B23A-B70D71078759}"/>
              </a:ext>
            </a:extLst>
          </p:cNvPr>
          <p:cNvSpPr/>
          <p:nvPr/>
        </p:nvSpPr>
        <p:spPr>
          <a:xfrm>
            <a:off x="486543" y="594267"/>
            <a:ext cx="11218913" cy="5509200"/>
          </a:xfrm>
          <a:prstGeom prst="rect">
            <a:avLst/>
          </a:prstGeom>
          <a:solidFill>
            <a:schemeClr val="bg1"/>
          </a:solidFill>
        </p:spPr>
        <p:txBody>
          <a:bodyPr wrap="square">
            <a:spAutoFit/>
          </a:bodyPr>
          <a:lstStyle/>
          <a:p>
            <a:r>
              <a:rPr lang="en-US" sz="3000" b="1" dirty="0"/>
              <a:t>Comment surveiller les services WASH de base et inclusifs dans les écoles ?</a:t>
            </a:r>
          </a:p>
          <a:p>
            <a:r>
              <a:rPr lang="en-US" sz="1600" dirty="0">
                <a:solidFill>
                  <a:srgbClr val="233238"/>
                </a:solidFill>
              </a:rPr>
              <a:t>1</a:t>
            </a:r>
            <a:r>
              <a:rPr lang="en-US" sz="1600" baseline="30000" dirty="0">
                <a:solidFill>
                  <a:srgbClr val="233238"/>
                </a:solidFill>
              </a:rPr>
              <a:t>st</a:t>
            </a:r>
            <a:r>
              <a:rPr lang="en-US" sz="1600" dirty="0">
                <a:solidFill>
                  <a:srgbClr val="233238"/>
                </a:solidFill>
              </a:rPr>
              <a:t> WinS ILE Afrique, 2023</a:t>
            </a:r>
          </a:p>
          <a:p>
            <a:pPr>
              <a:spcAft>
                <a:spcPts val="1200"/>
              </a:spcAft>
            </a:pPr>
            <a:endParaRPr lang="en-US" sz="1600" dirty="0">
              <a:solidFill>
                <a:srgbClr val="12456F"/>
              </a:solidFill>
            </a:endParaRPr>
          </a:p>
          <a:p>
            <a:pPr>
              <a:spcAft>
                <a:spcPts val="1200"/>
              </a:spcAft>
            </a:pPr>
            <a:r>
              <a:rPr lang="en-US" sz="2000" b="1" dirty="0">
                <a:solidFill>
                  <a:srgbClr val="233238"/>
                </a:solidFill>
              </a:rPr>
              <a:t>10:30 </a:t>
            </a:r>
            <a:r>
              <a:rPr lang="en-US" sz="2000" dirty="0">
                <a:solidFill>
                  <a:srgbClr val="233238"/>
                </a:solidFill>
              </a:rPr>
              <a:t>Remarques préliminaires</a:t>
            </a:r>
          </a:p>
          <a:p>
            <a:pPr>
              <a:spcAft>
                <a:spcPts val="1200"/>
              </a:spcAft>
            </a:pPr>
            <a:r>
              <a:rPr lang="en-US" sz="2000" b="1" dirty="0">
                <a:solidFill>
                  <a:srgbClr val="233238"/>
                </a:solidFill>
              </a:rPr>
              <a:t>10:35 Orientations mondiales pour le suivi de WinS </a:t>
            </a:r>
            <a:r>
              <a:rPr lang="en-US" sz="2000" dirty="0">
                <a:solidFill>
                  <a:srgbClr val="233238"/>
                </a:solidFill>
              </a:rPr>
              <a:t>- Christie Chatterley, OMS/UNICEF JMP</a:t>
            </a:r>
          </a:p>
          <a:p>
            <a:pPr>
              <a:spcAft>
                <a:spcPts val="1200"/>
              </a:spcAft>
            </a:pPr>
            <a:r>
              <a:rPr lang="en-US" sz="2000" dirty="0">
                <a:solidFill>
                  <a:srgbClr val="233238"/>
                </a:solidFill>
              </a:rPr>
              <a:t>10:50 Q&amp;R</a:t>
            </a:r>
          </a:p>
          <a:p>
            <a:pPr marL="914400" indent="-914400">
              <a:spcAft>
                <a:spcPts val="1200"/>
              </a:spcAft>
            </a:pPr>
            <a:r>
              <a:rPr lang="en-US" sz="2000" b="1" dirty="0"/>
              <a:t>11:00 L'exemple de la Tanzanie </a:t>
            </a:r>
            <a:r>
              <a:rPr lang="en-US" sz="2000" dirty="0"/>
              <a:t>- Justin , </a:t>
            </a:r>
            <a:r>
              <a:rPr lang="en-US" sz="2000" dirty="0" err="1"/>
              <a:t>MoE</a:t>
            </a:r>
            <a:endParaRPr lang="en-US" sz="2000" dirty="0"/>
          </a:p>
          <a:p>
            <a:pPr marL="914400" indent="-914400">
              <a:spcAft>
                <a:spcPts val="1200"/>
              </a:spcAft>
            </a:pPr>
            <a:r>
              <a:rPr lang="en-US" sz="2000" b="1" dirty="0"/>
              <a:t>11:10 L'exemple des Philippines </a:t>
            </a:r>
            <a:r>
              <a:rPr lang="en-US" sz="2000" dirty="0"/>
              <a:t>- Ubo Pakes &amp; Marvin Marquez, GIZ</a:t>
            </a:r>
          </a:p>
          <a:p>
            <a:pPr>
              <a:spcAft>
                <a:spcPts val="1200"/>
              </a:spcAft>
            </a:pPr>
            <a:r>
              <a:rPr lang="en-US" sz="2000" b="1" dirty="0">
                <a:solidFill>
                  <a:srgbClr val="233238"/>
                </a:solidFill>
              </a:rPr>
              <a:t>11:20 L'exemple de la Zambie </a:t>
            </a:r>
            <a:r>
              <a:rPr lang="en-US" sz="2000" dirty="0">
                <a:solidFill>
                  <a:srgbClr val="233238"/>
                </a:solidFill>
              </a:rPr>
              <a:t>- Dir. </a:t>
            </a:r>
            <a:r>
              <a:rPr lang="en-US" sz="2000" dirty="0" err="1">
                <a:solidFill>
                  <a:srgbClr val="233238"/>
                </a:solidFill>
              </a:rPr>
              <a:t>Malalu Mulundika</a:t>
            </a:r>
            <a:r>
              <a:rPr lang="en-US" sz="2000" dirty="0">
                <a:solidFill>
                  <a:srgbClr val="233238"/>
                </a:solidFill>
              </a:rPr>
              <a:t>, </a:t>
            </a:r>
            <a:r>
              <a:rPr lang="en-US" sz="2000" dirty="0" err="1">
                <a:solidFill>
                  <a:srgbClr val="233238"/>
                </a:solidFill>
              </a:rPr>
              <a:t>Ministère de l'environnement</a:t>
            </a:r>
            <a:r>
              <a:rPr lang="en-US" sz="2000" dirty="0">
                <a:solidFill>
                  <a:srgbClr val="233238"/>
                </a:solidFill>
              </a:rPr>
              <a:t>, Zambie</a:t>
            </a:r>
          </a:p>
          <a:p>
            <a:pPr marL="914400" indent="-914400">
              <a:spcAft>
                <a:spcPts val="1200"/>
              </a:spcAft>
            </a:pPr>
            <a:r>
              <a:rPr lang="en-US" sz="2000" dirty="0">
                <a:solidFill>
                  <a:srgbClr val="233238"/>
                </a:solidFill>
              </a:rPr>
              <a:t>11:30 Débat avec questions et réponses</a:t>
            </a:r>
          </a:p>
          <a:p>
            <a:pPr>
              <a:spcAft>
                <a:spcPts val="1200"/>
              </a:spcAft>
            </a:pPr>
            <a:r>
              <a:rPr lang="en-US" sz="2000" b="1" dirty="0"/>
              <a:t>11:55 Session d'écoute sur la voie à suivre et les besoins de soutien </a:t>
            </a:r>
            <a:r>
              <a:rPr lang="en-US" sz="2000" dirty="0"/>
              <a:t>- travail de groupe et retour d'expérience</a:t>
            </a:r>
            <a:endParaRPr lang="en-US" sz="2000" dirty="0">
              <a:highlight>
                <a:srgbClr val="FFFF00"/>
              </a:highlight>
            </a:endParaRPr>
          </a:p>
        </p:txBody>
      </p:sp>
      <p:sp>
        <p:nvSpPr>
          <p:cNvPr id="10" name="TextBox 9">
            <a:extLst>
              <a:ext uri="{FF2B5EF4-FFF2-40B4-BE49-F238E27FC236}">
                <a16:creationId xmlns:a16="http://schemas.microsoft.com/office/drawing/2014/main" xmlns="" id="{EA1E7FB8-E96A-4951-8BE1-A362B59A9A9A}"/>
              </a:ext>
            </a:extLst>
          </p:cNvPr>
          <p:cNvSpPr txBox="1"/>
          <p:nvPr/>
        </p:nvSpPr>
        <p:spPr>
          <a:xfrm>
            <a:off x="486543" y="1800992"/>
            <a:ext cx="2222150" cy="369332"/>
          </a:xfrm>
          <a:prstGeom prst="rect">
            <a:avLst/>
          </a:prstGeom>
          <a:solidFill>
            <a:srgbClr val="104172"/>
          </a:solidFill>
        </p:spPr>
        <p:txBody>
          <a:bodyPr wrap="square" rtlCol="0">
            <a:spAutoFit/>
          </a:bodyPr>
          <a:lstStyle/>
          <a:p>
            <a:r>
              <a:rPr lang="en-US" b="1" dirty="0">
                <a:solidFill>
                  <a:schemeClr val="bg1"/>
                </a:solidFill>
              </a:rPr>
              <a:t>Mardi 14 mars </a:t>
            </a:r>
            <a:endParaRPr lang="en-US" i="1" dirty="0">
              <a:solidFill>
                <a:schemeClr val="bg1"/>
              </a:solidFill>
            </a:endParaRPr>
          </a:p>
        </p:txBody>
      </p:sp>
      <p:cxnSp>
        <p:nvCxnSpPr>
          <p:cNvPr id="11" name="Straight Connector 10">
            <a:extLst>
              <a:ext uri="{FF2B5EF4-FFF2-40B4-BE49-F238E27FC236}">
                <a16:creationId xmlns:a16="http://schemas.microsoft.com/office/drawing/2014/main" xmlns="" id="{B5DF913D-6AD4-44A5-AE34-9F8FA6CA4511}"/>
              </a:ext>
            </a:extLst>
          </p:cNvPr>
          <p:cNvCxnSpPr>
            <a:cxnSpLocks/>
          </p:cNvCxnSpPr>
          <p:nvPr/>
        </p:nvCxnSpPr>
        <p:spPr>
          <a:xfrm>
            <a:off x="486543" y="2170324"/>
            <a:ext cx="10058400" cy="0"/>
          </a:xfrm>
          <a:prstGeom prst="line">
            <a:avLst/>
          </a:prstGeom>
          <a:ln>
            <a:solidFill>
              <a:srgbClr val="104172"/>
            </a:solidFill>
          </a:ln>
        </p:spPr>
        <p:style>
          <a:lnRef idx="1">
            <a:schemeClr val="accent1"/>
          </a:lnRef>
          <a:fillRef idx="0">
            <a:schemeClr val="accent1"/>
          </a:fillRef>
          <a:effectRef idx="0">
            <a:schemeClr val="accent1"/>
          </a:effectRef>
          <a:fontRef idx="minor">
            <a:schemeClr val="tx1"/>
          </a:fontRef>
        </p:style>
      </p:cxnSp>
      <p:pic>
        <p:nvPicPr>
          <p:cNvPr id="14" name="Content Placeholder 21">
            <a:extLst>
              <a:ext uri="{FF2B5EF4-FFF2-40B4-BE49-F238E27FC236}">
                <a16:creationId xmlns:a16="http://schemas.microsoft.com/office/drawing/2014/main" xmlns="" id="{186468A0-0CBD-42AC-95ED-0CF34F9E61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8668" y="297529"/>
            <a:ext cx="1155268" cy="1173854"/>
          </a:xfrm>
          <a:prstGeom prst="rect">
            <a:avLst/>
          </a:prstGeom>
        </p:spPr>
      </p:pic>
    </p:spTree>
    <p:extLst>
      <p:ext uri="{BB962C8B-B14F-4D97-AF65-F5344CB8AC3E}">
        <p14:creationId xmlns:p14="http://schemas.microsoft.com/office/powerpoint/2010/main" val="22603730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7CB552-0FB4-4D70-9F0D-D5D9ADB358DE}"/>
              </a:ext>
            </a:extLst>
          </p:cNvPr>
          <p:cNvSpPr>
            <a:spLocks noGrp="1"/>
          </p:cNvSpPr>
          <p:nvPr>
            <p:ph type="title"/>
          </p:nvPr>
        </p:nvSpPr>
        <p:spPr/>
        <p:txBody>
          <a:bodyPr>
            <a:normAutofit/>
          </a:bodyPr>
          <a:lstStyle/>
          <a:p>
            <a:pPr algn="ctr"/>
            <a:r>
              <a:rPr lang="en-US" sz="4800" dirty="0">
                <a:latin typeface="+mn-lt"/>
              </a:rPr>
              <a:t>Session d'écoute</a:t>
            </a:r>
          </a:p>
        </p:txBody>
      </p:sp>
      <p:sp>
        <p:nvSpPr>
          <p:cNvPr id="3" name="Content Placeholder 2">
            <a:extLst>
              <a:ext uri="{FF2B5EF4-FFF2-40B4-BE49-F238E27FC236}">
                <a16:creationId xmlns:a16="http://schemas.microsoft.com/office/drawing/2014/main" xmlns="" id="{D75802D7-B745-45D0-A1D3-28907C3AB439}"/>
              </a:ext>
            </a:extLst>
          </p:cNvPr>
          <p:cNvSpPr>
            <a:spLocks noGrp="1"/>
          </p:cNvSpPr>
          <p:nvPr>
            <p:ph idx="1"/>
          </p:nvPr>
        </p:nvSpPr>
        <p:spPr/>
        <p:txBody>
          <a:bodyPr>
            <a:normAutofit/>
          </a:bodyPr>
          <a:lstStyle/>
          <a:p>
            <a:pPr marL="0" indent="0">
              <a:lnSpc>
                <a:spcPct val="100000"/>
              </a:lnSpc>
              <a:buNone/>
            </a:pPr>
            <a:r>
              <a:rPr lang="en-US" sz="3600" dirty="0"/>
              <a:t>Travail de groupe : Quels sont les outils ou le soutien qui vous aideraient à améliorer le suivi de WinS dans votre pays ?</a:t>
            </a:r>
          </a:p>
        </p:txBody>
      </p:sp>
      <p:sp>
        <p:nvSpPr>
          <p:cNvPr id="4" name="Slide Number Placeholder 3">
            <a:extLst>
              <a:ext uri="{FF2B5EF4-FFF2-40B4-BE49-F238E27FC236}">
                <a16:creationId xmlns:a16="http://schemas.microsoft.com/office/drawing/2014/main" xmlns="" id="{D161ECFA-630D-44BE-A7FB-E3804C682A79}"/>
              </a:ext>
            </a:extLst>
          </p:cNvPr>
          <p:cNvSpPr>
            <a:spLocks noGrp="1"/>
          </p:cNvSpPr>
          <p:nvPr>
            <p:ph type="sldNum" sz="quarter" idx="12"/>
          </p:nvPr>
        </p:nvSpPr>
        <p:spPr/>
        <p:txBody>
          <a:bodyPr/>
          <a:lstStyle/>
          <a:p>
            <a:fld id="{89814231-C564-459E-A527-55508A559AB2}" type="slidenum">
              <a:rPr lang="en-US" smtClean="0">
                <a:solidFill>
                  <a:prstClr val="white"/>
                </a:solidFill>
              </a:rPr>
              <a:t>31</a:t>
            </a:fld>
            <a:endParaRPr lang="en-US">
              <a:solidFill>
                <a:prstClr val="white"/>
              </a:solidFill>
            </a:endParaRPr>
          </a:p>
        </p:txBody>
      </p:sp>
    </p:spTree>
    <p:extLst>
      <p:ext uri="{BB962C8B-B14F-4D97-AF65-F5344CB8AC3E}">
        <p14:creationId xmlns:p14="http://schemas.microsoft.com/office/powerpoint/2010/main" val="92866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A82B8D3-1357-413A-B9B4-129542834BC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xmlns="" id="{1D057877-BF13-46D0-BF87-0B47305681DE}"/>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xmlns="" id="{EAFE4982-B96F-43FA-B79A-FA8B50DE5D68}"/>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5B5B5B"/>
                </a:solidFill>
              </a:rPr>
              <a:t>Quels sont les outils ou le soutien qui vous aideraient à améliorer le suivi de WinS dans votre pays ?</a:t>
            </a:r>
          </a:p>
        </p:txBody>
      </p:sp>
      <p:sp>
        <p:nvSpPr>
          <p:cNvPr id="7" name="Rectangle 6">
            <a:extLst>
              <a:ext uri="{FF2B5EF4-FFF2-40B4-BE49-F238E27FC236}">
                <a16:creationId xmlns:a16="http://schemas.microsoft.com/office/drawing/2014/main" xmlns="" id="{178D2EE2-45E9-4E36-B636-7FCCDABBACD0}"/>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solidFill>
                  <a:srgbClr val="5B5B5B"/>
                </a:solidFill>
              </a:rPr>
              <a:t>ⓘ Lancez la présentation pour afficher les résultats du sondage sur cette diapositive.</a:t>
            </a:r>
          </a:p>
        </p:txBody>
      </p:sp>
    </p:spTree>
    <p:custDataLst>
      <p:tags r:id="rId1"/>
    </p:custDataLst>
    <p:extLst>
      <p:ext uri="{BB962C8B-B14F-4D97-AF65-F5344CB8AC3E}">
        <p14:creationId xmlns:p14="http://schemas.microsoft.com/office/powerpoint/2010/main" val="327590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EC6EFB6-060D-4BE2-A414-1515C1CCC33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074"/>
          <a:stretch/>
        </p:blipFill>
        <p:spPr>
          <a:xfrm>
            <a:off x="0" y="0"/>
            <a:ext cx="12192000" cy="6858000"/>
          </a:xfrm>
          <a:prstGeom prst="rect">
            <a:avLst/>
          </a:prstGeom>
        </p:spPr>
      </p:pic>
      <p:sp>
        <p:nvSpPr>
          <p:cNvPr id="4" name="Content Placeholder 18">
            <a:extLst>
              <a:ext uri="{FF2B5EF4-FFF2-40B4-BE49-F238E27FC236}">
                <a16:creationId xmlns:a16="http://schemas.microsoft.com/office/drawing/2014/main" xmlns="" id="{1EEAD62D-1D6F-4035-A2E8-D8C24588BFE7}"/>
              </a:ext>
            </a:extLst>
          </p:cNvPr>
          <p:cNvSpPr txBox="1">
            <a:spLocks/>
          </p:cNvSpPr>
          <p:nvPr/>
        </p:nvSpPr>
        <p:spPr>
          <a:xfrm>
            <a:off x="480786" y="925988"/>
            <a:ext cx="11230428" cy="4701926"/>
          </a:xfrm>
          <a:prstGeom prst="rect">
            <a:avLst/>
          </a:prstGeom>
          <a:solidFill>
            <a:schemeClr val="bg1"/>
          </a:solidFill>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400"/>
              </a:spcBef>
              <a:buNone/>
            </a:pPr>
            <a:endParaRPr lang="en-US" sz="200" b="1" dirty="0">
              <a:solidFill>
                <a:prstClr val="black"/>
              </a:solidFill>
            </a:endParaRPr>
          </a:p>
          <a:p>
            <a:pPr marL="0" indent="0">
              <a:lnSpc>
                <a:spcPct val="100000"/>
              </a:lnSpc>
              <a:spcBef>
                <a:spcPts val="0"/>
              </a:spcBef>
              <a:spcAft>
                <a:spcPts val="1200"/>
              </a:spcAft>
              <a:buNone/>
            </a:pPr>
            <a:r>
              <a:rPr lang="en-US" b="1" dirty="0">
                <a:solidFill>
                  <a:prstClr val="black"/>
                </a:solidFill>
              </a:rPr>
              <a:t>Vous quitterez cette session parallèle avec :</a:t>
            </a:r>
            <a:endParaRPr lang="en-US" dirty="0"/>
          </a:p>
          <a:p>
            <a:pPr marL="400050" indent="-400050">
              <a:lnSpc>
                <a:spcPct val="100000"/>
              </a:lnSpc>
              <a:spcAft>
                <a:spcPts val="1200"/>
              </a:spcAft>
              <a:buFont typeface="Arial" panose="020B0604020202020204" pitchFamily="34" charset="0"/>
              <a:buAutoNum type="arabicPeriod"/>
            </a:pPr>
            <a:r>
              <a:rPr lang="en-GB" dirty="0"/>
              <a:t>Une compréhension des questions fondamentales (et élargies) recommandées </a:t>
            </a:r>
            <a:r>
              <a:rPr lang="en-US" dirty="0"/>
              <a:t>pour suivre les SDG pour WinS par le biais de recensements ou d'enquêtes scolaires.</a:t>
            </a:r>
          </a:p>
          <a:p>
            <a:pPr marL="400050" indent="-400050">
              <a:lnSpc>
                <a:spcPct val="100000"/>
              </a:lnSpc>
              <a:spcAft>
                <a:spcPts val="1200"/>
              </a:spcAft>
              <a:buFont typeface="Arial" panose="020B0604020202020204" pitchFamily="34" charset="0"/>
              <a:buAutoNum type="arabicPeriod"/>
            </a:pPr>
            <a:r>
              <a:rPr lang="en-GB" dirty="0"/>
              <a:t>Une feuille de calcul Excel avec les questions recommandées liées à l'analyse et aux conseils de tabulation. </a:t>
            </a:r>
            <a:endParaRPr lang="en-US" dirty="0"/>
          </a:p>
          <a:p>
            <a:pPr marL="400050" indent="-400050">
              <a:lnSpc>
                <a:spcPct val="100000"/>
              </a:lnSpc>
              <a:spcAft>
                <a:spcPts val="1800"/>
              </a:spcAft>
              <a:buFont typeface="Arial" panose="020B0604020202020204" pitchFamily="34" charset="0"/>
              <a:buAutoNum type="arabicPeriod"/>
            </a:pPr>
            <a:r>
              <a:rPr lang="en-GB" dirty="0"/>
              <a:t>Exemples </a:t>
            </a:r>
            <a:r>
              <a:rPr lang="en-GB" dirty="0" err="1"/>
              <a:t>pratiques de </a:t>
            </a:r>
            <a:r>
              <a:rPr lang="en-GB" dirty="0"/>
              <a:t>la manière dont les pays peuvent gérer le suivi de WinS au niveau de l'école</a:t>
            </a:r>
            <a:endParaRPr lang="en-US" dirty="0"/>
          </a:p>
        </p:txBody>
      </p:sp>
    </p:spTree>
    <p:extLst>
      <p:ext uri="{BB962C8B-B14F-4D97-AF65-F5344CB8AC3E}">
        <p14:creationId xmlns:p14="http://schemas.microsoft.com/office/powerpoint/2010/main" val="973092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4B0240C-095D-4EEF-8878-F556E25A952F}"/>
              </a:ext>
            </a:extLst>
          </p:cNvPr>
          <p:cNvSpPr/>
          <p:nvPr/>
        </p:nvSpPr>
        <p:spPr>
          <a:xfrm>
            <a:off x="2340428" y="250258"/>
            <a:ext cx="9427253" cy="1908215"/>
          </a:xfrm>
          <a:prstGeom prst="rect">
            <a:avLst/>
          </a:prstGeom>
          <a:ln>
            <a:solidFill>
              <a:srgbClr val="C7212F"/>
            </a:solidFill>
          </a:ln>
        </p:spPr>
        <p:txBody>
          <a:bodyPr wrap="square">
            <a:spAutoFit/>
          </a:bodyPr>
          <a:lstStyle/>
          <a:p>
            <a:pPr marL="520700" indent="-520700">
              <a:spcAft>
                <a:spcPts val="1200"/>
              </a:spcAft>
            </a:pPr>
            <a:r>
              <a:rPr lang="en-US" b="1" dirty="0"/>
              <a:t>4.a </a:t>
            </a:r>
            <a:r>
              <a:rPr lang="en-US" dirty="0"/>
              <a:t>Construire et moderniser des établissements d'enseignement qui tiennent compte des enfants, des handicaps et de l'égalité des sexes et qui offrent à tous des environnements d'apprentissage </a:t>
            </a:r>
            <a:r>
              <a:rPr lang="en-US" b="1" dirty="0">
                <a:solidFill>
                  <a:srgbClr val="C00000"/>
                </a:solidFill>
              </a:rPr>
              <a:t>sûrs, </a:t>
            </a:r>
            <a:r>
              <a:rPr lang="en-US" dirty="0"/>
              <a:t>non violents, inclusifs et efficaces.</a:t>
            </a:r>
            <a:endParaRPr lang="en-US" b="1" i="1" dirty="0">
              <a:ea typeface="Times New Roman" panose="02020603050405020304" pitchFamily="18" charset="0"/>
              <a:cs typeface="Times New Roman" panose="02020603050405020304" pitchFamily="18" charset="0"/>
            </a:endParaRPr>
          </a:p>
          <a:p>
            <a:pPr marL="512763" indent="-512763">
              <a:spcAft>
                <a:spcPts val="1200"/>
              </a:spcAft>
              <a:tabLst>
                <a:tab pos="512763" algn="l"/>
              </a:tabLst>
            </a:pPr>
            <a:r>
              <a:rPr lang="en-US" b="1" i="1" dirty="0">
                <a:ea typeface="Times New Roman" panose="02020603050405020304" pitchFamily="18" charset="0"/>
                <a:cs typeface="Times New Roman" panose="02020603050405020304" pitchFamily="18" charset="0"/>
              </a:rPr>
              <a:t>4.a.1 </a:t>
            </a:r>
            <a:r>
              <a:rPr lang="en-US" i="1" dirty="0">
                <a:ea typeface="Times New Roman" panose="02020603050405020304" pitchFamily="18" charset="0"/>
                <a:cs typeface="Times New Roman" panose="02020603050405020304" pitchFamily="18" charset="0"/>
              </a:rPr>
              <a:t>Proportion d'écoles disposant : ...</a:t>
            </a:r>
            <a:r>
              <a:rPr lang="en-US" b="1" i="1" dirty="0">
                <a:ea typeface="Times New Roman" panose="02020603050405020304" pitchFamily="18" charset="0"/>
                <a:cs typeface="Times New Roman" panose="02020603050405020304" pitchFamily="18" charset="0"/>
              </a:rPr>
              <a:t>(e) d'une eau potable de base ; (f) d'installations sanitaires de base non mixtes ; et (g) d'installations de base pour le lavage des mains </a:t>
            </a:r>
            <a:r>
              <a:rPr lang="en-US" i="1" dirty="0">
                <a:ea typeface="Times New Roman" panose="02020603050405020304" pitchFamily="18" charset="0"/>
                <a:cs typeface="Times New Roman" panose="02020603050405020304" pitchFamily="18" charset="0"/>
              </a:rPr>
              <a:t>(</a:t>
            </a:r>
            <a:r>
              <a:rPr lang="en-US" i="1" dirty="0">
                <a:solidFill>
                  <a:srgbClr val="C7212F"/>
                </a:solidFill>
                <a:ea typeface="Times New Roman" panose="02020603050405020304" pitchFamily="18" charset="0"/>
                <a:cs typeface="Times New Roman" panose="02020603050405020304" pitchFamily="18" charset="0"/>
              </a:rPr>
              <a:t>selon les définitions des indicateurs WASH</a:t>
            </a:r>
            <a:r>
              <a:rPr lang="en-US" i="1" dirty="0">
                <a:ea typeface="Times New Roman" panose="02020603050405020304" pitchFamily="18" charset="0"/>
                <a:cs typeface="Times New Roman" panose="02020603050405020304" pitchFamily="18" charset="0"/>
              </a:rPr>
              <a:t>)</a:t>
            </a:r>
          </a:p>
        </p:txBody>
      </p:sp>
      <p:pic>
        <p:nvPicPr>
          <p:cNvPr id="7" name="Picture 6">
            <a:extLst>
              <a:ext uri="{FF2B5EF4-FFF2-40B4-BE49-F238E27FC236}">
                <a16:creationId xmlns:a16="http://schemas.microsoft.com/office/drawing/2014/main" xmlns="" id="{A08BB690-76C6-41F3-9E63-072C67B857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214" y="250258"/>
            <a:ext cx="1908214" cy="1908214"/>
          </a:xfrm>
          <a:prstGeom prst="rect">
            <a:avLst/>
          </a:prstGeom>
        </p:spPr>
      </p:pic>
      <p:sp>
        <p:nvSpPr>
          <p:cNvPr id="8" name="Slide Number Placeholder 3">
            <a:extLst>
              <a:ext uri="{FF2B5EF4-FFF2-40B4-BE49-F238E27FC236}">
                <a16:creationId xmlns:a16="http://schemas.microsoft.com/office/drawing/2014/main" xmlns="" id="{15C0B71F-1B0B-4D6B-8BB5-B4DE8811C856}"/>
              </a:ext>
            </a:extLst>
          </p:cNvPr>
          <p:cNvSpPr>
            <a:spLocks noGrp="1"/>
          </p:cNvSpPr>
          <p:nvPr>
            <p:ph type="sldNum" sz="quarter" idx="12"/>
          </p:nvPr>
        </p:nvSpPr>
        <p:spPr/>
        <p:txBody>
          <a:bodyPr/>
          <a:lstStyle/>
          <a:p>
            <a:pPr>
              <a:defRPr/>
            </a:pPr>
            <a:fld id="{A73939FE-7BC6-42BD-B27E-1F76D60FE7C3}" type="slidenum">
              <a:rPr lang="en-GB" smtClean="0"/>
              <a:t>5</a:t>
            </a:fld>
            <a:endParaRPr lang="en-GB"/>
          </a:p>
        </p:txBody>
      </p:sp>
      <p:pic>
        <p:nvPicPr>
          <p:cNvPr id="12" name="Picture 11">
            <a:extLst>
              <a:ext uri="{FF2B5EF4-FFF2-40B4-BE49-F238E27FC236}">
                <a16:creationId xmlns:a16="http://schemas.microsoft.com/office/drawing/2014/main" xmlns="" id="{56F4A421-FBB0-45B6-9133-9FD72FA1CB7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24318" y="2248070"/>
            <a:ext cx="11343363" cy="3766974"/>
          </a:xfrm>
          <a:prstGeom prst="rect">
            <a:avLst/>
          </a:prstGeom>
        </p:spPr>
      </p:pic>
    </p:spTree>
    <p:extLst>
      <p:ext uri="{BB962C8B-B14F-4D97-AF65-F5344CB8AC3E}">
        <p14:creationId xmlns:p14="http://schemas.microsoft.com/office/powerpoint/2010/main" val="2197386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xmlns="" id="{434ABF93-7B25-4E48-B3C8-22C6D4B2BBAC}"/>
              </a:ext>
            </a:extLst>
          </p:cNvPr>
          <p:cNvGrpSpPr/>
          <p:nvPr/>
        </p:nvGrpSpPr>
        <p:grpSpPr>
          <a:xfrm>
            <a:off x="7814898" y="1432698"/>
            <a:ext cx="3822437" cy="3647881"/>
            <a:chOff x="6379789" y="1258609"/>
            <a:chExt cx="4957404" cy="4161543"/>
          </a:xfrm>
        </p:grpSpPr>
        <p:pic>
          <p:nvPicPr>
            <p:cNvPr id="25" name="Picture 24">
              <a:extLst>
                <a:ext uri="{FF2B5EF4-FFF2-40B4-BE49-F238E27FC236}">
                  <a16:creationId xmlns:a16="http://schemas.microsoft.com/office/drawing/2014/main" xmlns="" id="{5B4E0CB5-7203-4A2B-AA9C-48FC9971540B}"/>
                </a:ext>
              </a:extLst>
            </p:cNvPr>
            <p:cNvPicPr>
              <a:picLocks noChangeAspect="1"/>
            </p:cNvPicPr>
            <p:nvPr/>
          </p:nvPicPr>
          <p:blipFill rotWithShape="1">
            <a:blip r:embed="rId2"/>
            <a:srcRect b="18843"/>
            <a:stretch/>
          </p:blipFill>
          <p:spPr>
            <a:xfrm>
              <a:off x="6379789" y="1258609"/>
              <a:ext cx="4937760" cy="4161543"/>
            </a:xfrm>
            <a:prstGeom prst="rect">
              <a:avLst/>
            </a:prstGeom>
          </p:spPr>
        </p:pic>
        <p:pic>
          <p:nvPicPr>
            <p:cNvPr id="26" name="Picture 25">
              <a:extLst>
                <a:ext uri="{FF2B5EF4-FFF2-40B4-BE49-F238E27FC236}">
                  <a16:creationId xmlns:a16="http://schemas.microsoft.com/office/drawing/2014/main" xmlns="" id="{071ECDC8-449C-439E-B153-278C5F15EEBB}"/>
                </a:ext>
              </a:extLst>
            </p:cNvPr>
            <p:cNvPicPr>
              <a:picLocks noChangeAspect="1"/>
            </p:cNvPicPr>
            <p:nvPr/>
          </p:nvPicPr>
          <p:blipFill rotWithShape="1">
            <a:blip r:embed="rId3"/>
            <a:srcRect l="6519"/>
            <a:stretch/>
          </p:blipFill>
          <p:spPr>
            <a:xfrm>
              <a:off x="6903030" y="1658912"/>
              <a:ext cx="4434163" cy="3665737"/>
            </a:xfrm>
            <a:prstGeom prst="rect">
              <a:avLst/>
            </a:prstGeom>
          </p:spPr>
        </p:pic>
      </p:grpSp>
      <p:sp>
        <p:nvSpPr>
          <p:cNvPr id="4" name="Title 3">
            <a:extLst>
              <a:ext uri="{FF2B5EF4-FFF2-40B4-BE49-F238E27FC236}">
                <a16:creationId xmlns:a16="http://schemas.microsoft.com/office/drawing/2014/main" xmlns="" id="{25AD1FDD-FEAF-492C-AB39-FF3CDF5F91DA}"/>
              </a:ext>
            </a:extLst>
          </p:cNvPr>
          <p:cNvSpPr>
            <a:spLocks noGrp="1"/>
          </p:cNvSpPr>
          <p:nvPr>
            <p:ph type="title"/>
          </p:nvPr>
        </p:nvSpPr>
        <p:spPr>
          <a:xfrm>
            <a:off x="378557" y="1031475"/>
            <a:ext cx="3353471" cy="733880"/>
          </a:xfrm>
        </p:spPr>
        <p:txBody>
          <a:bodyPr/>
          <a:lstStyle/>
          <a:p>
            <a:r>
              <a:rPr lang="en-US" sz="2400" dirty="0"/>
              <a:t>Mondial</a:t>
            </a:r>
          </a:p>
        </p:txBody>
      </p:sp>
      <p:pic>
        <p:nvPicPr>
          <p:cNvPr id="16" name="Picture 15">
            <a:extLst>
              <a:ext uri="{FF2B5EF4-FFF2-40B4-BE49-F238E27FC236}">
                <a16:creationId xmlns:a16="http://schemas.microsoft.com/office/drawing/2014/main" xmlns="" id="{E7AC1359-7BB6-4676-8F30-FCB2C6F1E10E}"/>
              </a:ext>
            </a:extLst>
          </p:cNvPr>
          <p:cNvPicPr>
            <a:picLocks noChangeAspect="1"/>
          </p:cNvPicPr>
          <p:nvPr/>
        </p:nvPicPr>
        <p:blipFill rotWithShape="1">
          <a:blip r:embed="rId4"/>
          <a:srcRect b="18347"/>
          <a:stretch/>
        </p:blipFill>
        <p:spPr>
          <a:xfrm>
            <a:off x="-7996" y="1363922"/>
            <a:ext cx="3934934" cy="3562719"/>
          </a:xfrm>
          <a:prstGeom prst="rect">
            <a:avLst/>
          </a:prstGeom>
        </p:spPr>
      </p:pic>
      <p:sp>
        <p:nvSpPr>
          <p:cNvPr id="20" name="Title 3">
            <a:extLst>
              <a:ext uri="{FF2B5EF4-FFF2-40B4-BE49-F238E27FC236}">
                <a16:creationId xmlns:a16="http://schemas.microsoft.com/office/drawing/2014/main" xmlns="" id="{1F930CB9-C445-4A80-B6FB-CC3BBFD5E8E4}"/>
              </a:ext>
            </a:extLst>
          </p:cNvPr>
          <p:cNvSpPr txBox="1">
            <a:spLocks/>
          </p:cNvSpPr>
          <p:nvPr/>
        </p:nvSpPr>
        <p:spPr bwMode="auto">
          <a:xfrm>
            <a:off x="4072914" y="1042224"/>
            <a:ext cx="3852150" cy="733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400" dirty="0"/>
              <a:t>Afrique de l'Ouest et centrale</a:t>
            </a:r>
          </a:p>
        </p:txBody>
      </p:sp>
      <p:sp>
        <p:nvSpPr>
          <p:cNvPr id="21" name="Title 3">
            <a:extLst>
              <a:ext uri="{FF2B5EF4-FFF2-40B4-BE49-F238E27FC236}">
                <a16:creationId xmlns:a16="http://schemas.microsoft.com/office/drawing/2014/main" xmlns="" id="{056060F1-AD8D-4A9A-99DA-44F44BBBA87C}"/>
              </a:ext>
            </a:extLst>
          </p:cNvPr>
          <p:cNvSpPr txBox="1">
            <a:spLocks/>
          </p:cNvSpPr>
          <p:nvPr/>
        </p:nvSpPr>
        <p:spPr bwMode="auto">
          <a:xfrm>
            <a:off x="554665" y="297595"/>
            <a:ext cx="11082670" cy="733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b="1" dirty="0"/>
              <a:t>Couverture du programme WASH dans les écoles de 2015 à 2021</a:t>
            </a:r>
          </a:p>
        </p:txBody>
      </p:sp>
      <p:grpSp>
        <p:nvGrpSpPr>
          <p:cNvPr id="3" name="Group 2">
            <a:extLst>
              <a:ext uri="{FF2B5EF4-FFF2-40B4-BE49-F238E27FC236}">
                <a16:creationId xmlns:a16="http://schemas.microsoft.com/office/drawing/2014/main" xmlns="" id="{D22414C7-72E3-4642-8AB5-C0594EBF0A8A}"/>
              </a:ext>
            </a:extLst>
          </p:cNvPr>
          <p:cNvGrpSpPr/>
          <p:nvPr/>
        </p:nvGrpSpPr>
        <p:grpSpPr>
          <a:xfrm>
            <a:off x="3924901" y="1398415"/>
            <a:ext cx="3822437" cy="3647881"/>
            <a:chOff x="6379789" y="1258609"/>
            <a:chExt cx="4957404" cy="4161543"/>
          </a:xfrm>
        </p:grpSpPr>
        <p:pic>
          <p:nvPicPr>
            <p:cNvPr id="17" name="Picture 16">
              <a:extLst>
                <a:ext uri="{FF2B5EF4-FFF2-40B4-BE49-F238E27FC236}">
                  <a16:creationId xmlns:a16="http://schemas.microsoft.com/office/drawing/2014/main" xmlns="" id="{F7DD65F6-0672-48C2-86B2-E9D1790A9BE6}"/>
                </a:ext>
              </a:extLst>
            </p:cNvPr>
            <p:cNvPicPr>
              <a:picLocks noChangeAspect="1"/>
            </p:cNvPicPr>
            <p:nvPr/>
          </p:nvPicPr>
          <p:blipFill rotWithShape="1">
            <a:blip r:embed="rId2"/>
            <a:srcRect b="18843"/>
            <a:stretch/>
          </p:blipFill>
          <p:spPr>
            <a:xfrm>
              <a:off x="6379789" y="1258609"/>
              <a:ext cx="4937760" cy="4161543"/>
            </a:xfrm>
            <a:prstGeom prst="rect">
              <a:avLst/>
            </a:prstGeom>
          </p:spPr>
        </p:pic>
        <p:pic>
          <p:nvPicPr>
            <p:cNvPr id="2" name="Picture 1">
              <a:extLst>
                <a:ext uri="{FF2B5EF4-FFF2-40B4-BE49-F238E27FC236}">
                  <a16:creationId xmlns:a16="http://schemas.microsoft.com/office/drawing/2014/main" xmlns="" id="{E4465089-1193-4CF3-9DA6-59AC633512E4}"/>
                </a:ext>
              </a:extLst>
            </p:cNvPr>
            <p:cNvPicPr>
              <a:picLocks noChangeAspect="1"/>
            </p:cNvPicPr>
            <p:nvPr/>
          </p:nvPicPr>
          <p:blipFill rotWithShape="1">
            <a:blip r:embed="rId3"/>
            <a:srcRect l="6519"/>
            <a:stretch/>
          </p:blipFill>
          <p:spPr>
            <a:xfrm>
              <a:off x="6903030" y="1658912"/>
              <a:ext cx="4434163" cy="3665737"/>
            </a:xfrm>
            <a:prstGeom prst="rect">
              <a:avLst/>
            </a:prstGeom>
          </p:spPr>
        </p:pic>
      </p:grpSp>
      <p:pic>
        <p:nvPicPr>
          <p:cNvPr id="22" name="Picture 21">
            <a:extLst>
              <a:ext uri="{FF2B5EF4-FFF2-40B4-BE49-F238E27FC236}">
                <a16:creationId xmlns:a16="http://schemas.microsoft.com/office/drawing/2014/main" xmlns="" id="{5AD1B7E0-08D9-4483-90AF-A8651635B258}"/>
              </a:ext>
            </a:extLst>
          </p:cNvPr>
          <p:cNvPicPr>
            <a:picLocks noChangeAspect="1"/>
          </p:cNvPicPr>
          <p:nvPr/>
        </p:nvPicPr>
        <p:blipFill rotWithShape="1">
          <a:blip r:embed="rId4"/>
          <a:srcRect l="17573" t="80404" r="4850" b="7287"/>
          <a:stretch/>
        </p:blipFill>
        <p:spPr>
          <a:xfrm>
            <a:off x="3204920" y="5080579"/>
            <a:ext cx="5665845" cy="917355"/>
          </a:xfrm>
          <a:prstGeom prst="rect">
            <a:avLst/>
          </a:prstGeom>
        </p:spPr>
      </p:pic>
      <p:sp>
        <p:nvSpPr>
          <p:cNvPr id="23" name="Title 3">
            <a:extLst>
              <a:ext uri="{FF2B5EF4-FFF2-40B4-BE49-F238E27FC236}">
                <a16:creationId xmlns:a16="http://schemas.microsoft.com/office/drawing/2014/main" xmlns="" id="{F47DBB50-D83E-492B-A77B-8697C94C524D}"/>
              </a:ext>
            </a:extLst>
          </p:cNvPr>
          <p:cNvSpPr txBox="1">
            <a:spLocks/>
          </p:cNvSpPr>
          <p:nvPr/>
        </p:nvSpPr>
        <p:spPr bwMode="auto">
          <a:xfrm>
            <a:off x="8071040" y="1042224"/>
            <a:ext cx="3889997" cy="733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400" dirty="0"/>
              <a:t>Afrique orientale et australe</a:t>
            </a:r>
          </a:p>
        </p:txBody>
      </p:sp>
      <p:pic>
        <p:nvPicPr>
          <p:cNvPr id="5" name="Picture 4">
            <a:extLst>
              <a:ext uri="{FF2B5EF4-FFF2-40B4-BE49-F238E27FC236}">
                <a16:creationId xmlns:a16="http://schemas.microsoft.com/office/drawing/2014/main" xmlns="" id="{E521E219-71B6-4ADB-9374-CF872F9FF81D}"/>
              </a:ext>
            </a:extLst>
          </p:cNvPr>
          <p:cNvPicPr>
            <a:picLocks noChangeAspect="1"/>
          </p:cNvPicPr>
          <p:nvPr/>
        </p:nvPicPr>
        <p:blipFill>
          <a:blip r:embed="rId5"/>
          <a:stretch>
            <a:fillRect/>
          </a:stretch>
        </p:blipFill>
        <p:spPr>
          <a:xfrm>
            <a:off x="8265950" y="1715025"/>
            <a:ext cx="3502299" cy="3211616"/>
          </a:xfrm>
          <a:prstGeom prst="rect">
            <a:avLst/>
          </a:prstGeom>
        </p:spPr>
      </p:pic>
    </p:spTree>
    <p:extLst>
      <p:ext uri="{BB962C8B-B14F-4D97-AF65-F5344CB8AC3E}">
        <p14:creationId xmlns:p14="http://schemas.microsoft.com/office/powerpoint/2010/main" val="2999985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5125"/>
            <a:ext cx="11531600" cy="1019175"/>
          </a:xfrm>
        </p:spPr>
        <p:txBody>
          <a:bodyPr>
            <a:normAutofit fontScale="90000"/>
          </a:bodyPr>
          <a:lstStyle/>
          <a:p>
            <a:pPr algn="ctr"/>
            <a:r>
              <a:rPr lang="en-GB" sz="3600" b="1" dirty="0"/>
              <a:t>QUELS SONT LES PAYS QUI ONT FOURNI DES DONNÉES POUR LE RAPPORT JMP 2022 ?</a:t>
            </a:r>
          </a:p>
        </p:txBody>
      </p:sp>
      <p:graphicFrame>
        <p:nvGraphicFramePr>
          <p:cNvPr id="10" name="Table 9">
            <a:extLst>
              <a:ext uri="{FF2B5EF4-FFF2-40B4-BE49-F238E27FC236}">
                <a16:creationId xmlns:a16="http://schemas.microsoft.com/office/drawing/2014/main" xmlns="" id="{FC77CD04-B07A-4846-95A0-395DED5BA912}"/>
              </a:ext>
            </a:extLst>
          </p:cNvPr>
          <p:cNvGraphicFramePr>
            <a:graphicFrameLocks noGrp="1"/>
          </p:cNvGraphicFramePr>
          <p:nvPr>
            <p:extLst>
              <p:ext uri="{D42A27DB-BD31-4B8C-83A1-F6EECF244321}">
                <p14:modId xmlns:p14="http://schemas.microsoft.com/office/powerpoint/2010/main" val="3120685451"/>
              </p:ext>
            </p:extLst>
          </p:nvPr>
        </p:nvGraphicFramePr>
        <p:xfrm>
          <a:off x="193872" y="2068225"/>
          <a:ext cx="5902129" cy="4073799"/>
        </p:xfrm>
        <a:graphic>
          <a:graphicData uri="http://schemas.openxmlformats.org/drawingml/2006/table">
            <a:tbl>
              <a:tblPr>
                <a:tableStyleId>{5C22544A-7EE6-4342-B048-85BDC9FD1C3A}</a:tableStyleId>
              </a:tblPr>
              <a:tblGrid>
                <a:gridCol w="3229812">
                  <a:extLst>
                    <a:ext uri="{9D8B030D-6E8A-4147-A177-3AD203B41FA5}">
                      <a16:colId xmlns:a16="http://schemas.microsoft.com/office/drawing/2014/main" xmlns="" val="1507605496"/>
                    </a:ext>
                  </a:extLst>
                </a:gridCol>
                <a:gridCol w="773785">
                  <a:extLst>
                    <a:ext uri="{9D8B030D-6E8A-4147-A177-3AD203B41FA5}">
                      <a16:colId xmlns:a16="http://schemas.microsoft.com/office/drawing/2014/main" xmlns="" val="3972356585"/>
                    </a:ext>
                  </a:extLst>
                </a:gridCol>
                <a:gridCol w="1033750">
                  <a:extLst>
                    <a:ext uri="{9D8B030D-6E8A-4147-A177-3AD203B41FA5}">
                      <a16:colId xmlns:a16="http://schemas.microsoft.com/office/drawing/2014/main" xmlns="" val="3531172905"/>
                    </a:ext>
                  </a:extLst>
                </a:gridCol>
                <a:gridCol w="864782">
                  <a:extLst>
                    <a:ext uri="{9D8B030D-6E8A-4147-A177-3AD203B41FA5}">
                      <a16:colId xmlns:a16="http://schemas.microsoft.com/office/drawing/2014/main" xmlns="" val="3963639273"/>
                    </a:ext>
                  </a:extLst>
                </a:gridCol>
              </a:tblGrid>
              <a:tr h="0">
                <a:tc>
                  <a:txBody>
                    <a:bodyPr/>
                    <a:lstStyle/>
                    <a:p>
                      <a:pPr algn="l" fontAlgn="b"/>
                      <a:r>
                        <a:rPr lang="en-US" sz="1700" b="1" u="none" strike="noStrike" dirty="0">
                          <a:effectLst/>
                          <a:latin typeface="+mj-lt"/>
                          <a:cs typeface="Arial" panose="020B0604020202020204" pitchFamily="34" charset="0"/>
                        </a:rPr>
                        <a:t>Pays</a:t>
                      </a:r>
                      <a:endParaRPr lang="en-US" sz="1700" b="1" i="0" u="none" strike="noStrike" dirty="0">
                        <a:solidFill>
                          <a:srgbClr val="000000"/>
                        </a:solidFill>
                        <a:effectLst/>
                        <a:latin typeface="+mj-lt"/>
                        <a:cs typeface="Arial" panose="020B0604020202020204" pitchFamily="34" charset="0"/>
                      </a:endParaRPr>
                    </a:p>
                  </a:txBody>
                  <a:tcPr marL="4719" marR="4719" marT="471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700" b="1" u="none" strike="noStrike" dirty="0">
                          <a:solidFill>
                            <a:schemeClr val="bg1"/>
                          </a:solidFill>
                          <a:effectLst/>
                          <a:latin typeface="+mj-lt"/>
                          <a:cs typeface="Arial" panose="020B0604020202020204" pitchFamily="34" charset="0"/>
                        </a:rPr>
                        <a:t>De base </a:t>
                      </a:r>
                    </a:p>
                    <a:p>
                      <a:pPr algn="ctr" fontAlgn="b"/>
                      <a:r>
                        <a:rPr lang="en-US" sz="1700" b="1" u="none" strike="noStrike" dirty="0">
                          <a:solidFill>
                            <a:schemeClr val="bg1"/>
                          </a:solidFill>
                          <a:effectLst/>
                          <a:latin typeface="+mj-lt"/>
                          <a:cs typeface="Arial" panose="020B0604020202020204" pitchFamily="34" charset="0"/>
                        </a:rPr>
                        <a:t>L'eau</a:t>
                      </a:r>
                      <a:endParaRPr lang="en-US" sz="1700" b="1" i="0" u="none" strike="noStrike" dirty="0">
                        <a:solidFill>
                          <a:schemeClr val="bg1"/>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700" b="1" u="none" strike="noStrike" dirty="0">
                          <a:solidFill>
                            <a:schemeClr val="bg1"/>
                          </a:solidFill>
                          <a:effectLst/>
                          <a:latin typeface="+mj-lt"/>
                          <a:cs typeface="Arial" panose="020B0604020202020204" pitchFamily="34" charset="0"/>
                        </a:rPr>
                        <a:t>Assainissement de base</a:t>
                      </a:r>
                      <a:endParaRPr lang="en-US" sz="1700" b="1" i="0" u="none" strike="noStrike" dirty="0">
                        <a:solidFill>
                          <a:schemeClr val="bg1"/>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ctr" fontAlgn="b"/>
                      <a:r>
                        <a:rPr lang="en-US" sz="1700" b="1" u="none" strike="noStrike" dirty="0">
                          <a:solidFill>
                            <a:schemeClr val="bg1"/>
                          </a:solidFill>
                          <a:effectLst/>
                          <a:latin typeface="+mj-lt"/>
                          <a:cs typeface="Arial" panose="020B0604020202020204" pitchFamily="34" charset="0"/>
                        </a:rPr>
                        <a:t>Hygiène de base</a:t>
                      </a:r>
                      <a:endParaRPr lang="en-US" sz="1700" b="1" i="0" u="none" strike="noStrike" dirty="0">
                        <a:solidFill>
                          <a:schemeClr val="bg1"/>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xmlns="" val="875842121"/>
                  </a:ext>
                </a:extLst>
              </a:tr>
              <a:tr h="274320">
                <a:tc>
                  <a:txBody>
                    <a:bodyPr/>
                    <a:lstStyle/>
                    <a:p>
                      <a:pPr algn="l" fontAlgn="b"/>
                      <a:r>
                        <a:rPr lang="en-US" sz="1700" b="0" i="0" u="none" strike="noStrike" dirty="0">
                          <a:solidFill>
                            <a:srgbClr val="000000"/>
                          </a:solidFill>
                          <a:effectLst/>
                          <a:latin typeface="+mj-lt"/>
                          <a:cs typeface="Arial" panose="020B0604020202020204" pitchFamily="34" charset="0"/>
                        </a:rPr>
                        <a:t>Bénin</a:t>
                      </a: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700" b="0" i="0" u="none" strike="noStrike" dirty="0">
                        <a:solidFill>
                          <a:srgbClr val="000000"/>
                        </a:solidFill>
                        <a:effectLst/>
                        <a:highlight>
                          <a:srgbClr val="FCB316"/>
                        </a:highligh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700" b="0" i="0" u="none" strike="noStrike" dirty="0">
                        <a:solidFill>
                          <a:srgbClr val="000000"/>
                        </a:solidFill>
                        <a:effectLst/>
                        <a:highlight>
                          <a:srgbClr val="FCB316"/>
                        </a:highligh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700" b="0" i="0" u="none" strike="noStrike" dirty="0">
                        <a:solidFill>
                          <a:srgbClr val="000000"/>
                        </a:solidFill>
                        <a:effectLst/>
                        <a:highlight>
                          <a:srgbClr val="FCB316"/>
                        </a:highligh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xmlns="" val="960195762"/>
                  </a:ext>
                </a:extLst>
              </a:tr>
              <a:tr h="274320">
                <a:tc>
                  <a:txBody>
                    <a:bodyPr/>
                    <a:lstStyle/>
                    <a:p>
                      <a:pPr algn="l" fontAlgn="b"/>
                      <a:r>
                        <a:rPr lang="en-US" sz="1700" b="0" i="0" u="none" strike="noStrike" dirty="0">
                          <a:solidFill>
                            <a:srgbClr val="000000"/>
                          </a:solidFill>
                          <a:effectLst/>
                          <a:latin typeface="+mj-lt"/>
                          <a:cs typeface="Arial" panose="020B0604020202020204" pitchFamily="34" charset="0"/>
                        </a:rPr>
                        <a:t>Burkina Faso</a:t>
                      </a: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xmlns="" val="137500166"/>
                  </a:ext>
                </a:extLst>
              </a:tr>
              <a:tr h="274320">
                <a:tc>
                  <a:txBody>
                    <a:bodyPr/>
                    <a:lstStyle/>
                    <a:p>
                      <a:pPr algn="l" fontAlgn="b"/>
                      <a:r>
                        <a:rPr lang="en-US" sz="1700" b="0" i="0" u="none" strike="noStrike" dirty="0">
                          <a:solidFill>
                            <a:srgbClr val="000000"/>
                          </a:solidFill>
                          <a:effectLst/>
                          <a:latin typeface="+mj-lt"/>
                          <a:cs typeface="Arial" panose="020B0604020202020204" pitchFamily="34" charset="0"/>
                        </a:rPr>
                        <a:t>Cabo Verde</a:t>
                      </a: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xmlns="" val="882907511"/>
                  </a:ext>
                </a:extLst>
              </a:tr>
              <a:tr h="274320">
                <a:tc>
                  <a:txBody>
                    <a:bodyPr/>
                    <a:lstStyle/>
                    <a:p>
                      <a:pPr algn="l" fontAlgn="b"/>
                      <a:r>
                        <a:rPr lang="en-US" sz="1700" b="0" i="0" u="none" strike="noStrike" dirty="0">
                          <a:solidFill>
                            <a:srgbClr val="000000"/>
                          </a:solidFill>
                          <a:effectLst/>
                          <a:latin typeface="+mj-lt"/>
                          <a:cs typeface="Arial" panose="020B0604020202020204" pitchFamily="34" charset="0"/>
                        </a:rPr>
                        <a:t>Cameroun</a:t>
                      </a: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3443301159"/>
                  </a:ext>
                </a:extLst>
              </a:tr>
              <a:tr h="274320">
                <a:tc>
                  <a:txBody>
                    <a:bodyPr/>
                    <a:lstStyle/>
                    <a:p>
                      <a:pPr algn="l" fontAlgn="b"/>
                      <a:r>
                        <a:rPr lang="en-US" sz="1700" b="0" i="0" u="none" strike="noStrike" dirty="0">
                          <a:solidFill>
                            <a:srgbClr val="000000"/>
                          </a:solidFill>
                          <a:effectLst/>
                          <a:latin typeface="+mj-lt"/>
                          <a:cs typeface="Arial" panose="020B0604020202020204" pitchFamily="34" charset="0"/>
                        </a:rPr>
                        <a:t>République centrafricaine</a:t>
                      </a: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204217104"/>
                  </a:ext>
                </a:extLst>
              </a:tr>
              <a:tr h="274320">
                <a:tc>
                  <a:txBody>
                    <a:bodyPr/>
                    <a:lstStyle/>
                    <a:p>
                      <a:pPr algn="l" fontAlgn="b"/>
                      <a:r>
                        <a:rPr lang="en-US" sz="1700" b="0" i="0" u="none" strike="noStrike" dirty="0">
                          <a:solidFill>
                            <a:srgbClr val="000000"/>
                          </a:solidFill>
                          <a:effectLst/>
                          <a:latin typeface="+mj-lt"/>
                          <a:cs typeface="Arial" panose="020B0604020202020204" pitchFamily="34" charset="0"/>
                        </a:rPr>
                        <a:t>Tchad</a:t>
                      </a: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xmlns="" val="1420143955"/>
                  </a:ext>
                </a:extLst>
              </a:tr>
              <a:tr h="274320">
                <a:tc>
                  <a:txBody>
                    <a:bodyPr/>
                    <a:lstStyle/>
                    <a:p>
                      <a:pPr algn="l" fontAlgn="b"/>
                      <a:r>
                        <a:rPr lang="en-US" sz="1700" b="0" i="0" u="none" strike="noStrike" dirty="0">
                          <a:solidFill>
                            <a:srgbClr val="000000"/>
                          </a:solidFill>
                          <a:effectLst/>
                          <a:latin typeface="+mj-lt"/>
                          <a:cs typeface="Arial" panose="020B0604020202020204" pitchFamily="34" charset="0"/>
                        </a:rPr>
                        <a:t>Congo</a:t>
                      </a: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4120450370"/>
                  </a:ext>
                </a:extLst>
              </a:tr>
              <a:tr h="274320">
                <a:tc>
                  <a:txBody>
                    <a:bodyPr/>
                    <a:lstStyle/>
                    <a:p>
                      <a:pPr algn="l" fontAlgn="b"/>
                      <a:r>
                        <a:rPr lang="en-US" sz="1700" b="0" i="0" u="none" strike="noStrike" dirty="0">
                          <a:solidFill>
                            <a:srgbClr val="000000"/>
                          </a:solidFill>
                          <a:effectLst/>
                          <a:latin typeface="+mj-lt"/>
                          <a:cs typeface="Arial" panose="020B0604020202020204" pitchFamily="34" charset="0"/>
                        </a:rPr>
                        <a:t>Côte d'Ivoire</a:t>
                      </a: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782422450"/>
                  </a:ext>
                </a:extLst>
              </a:tr>
              <a:tr h="274320">
                <a:tc>
                  <a:txBody>
                    <a:bodyPr/>
                    <a:lstStyle/>
                    <a:p>
                      <a:pPr algn="l" fontAlgn="b"/>
                      <a:r>
                        <a:rPr lang="en-US" sz="1700" b="0" i="0" u="none" strike="noStrike" dirty="0">
                          <a:solidFill>
                            <a:srgbClr val="000000"/>
                          </a:solidFill>
                          <a:effectLst/>
                          <a:latin typeface="+mj-lt"/>
                          <a:cs typeface="Arial" panose="020B0604020202020204" pitchFamily="34" charset="0"/>
                        </a:rPr>
                        <a:t>République démocratique du Congo</a:t>
                      </a: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3547304053"/>
                  </a:ext>
                </a:extLst>
              </a:tr>
              <a:tr h="274320">
                <a:tc>
                  <a:txBody>
                    <a:bodyPr/>
                    <a:lstStyle/>
                    <a:p>
                      <a:pPr algn="l" fontAlgn="b"/>
                      <a:r>
                        <a:rPr lang="en-US" sz="1700" b="0" i="0" u="none" strike="noStrike" dirty="0">
                          <a:solidFill>
                            <a:srgbClr val="000000"/>
                          </a:solidFill>
                          <a:effectLst/>
                          <a:latin typeface="+mj-lt"/>
                          <a:cs typeface="Arial" panose="020B0604020202020204" pitchFamily="34" charset="0"/>
                        </a:rPr>
                        <a:t>Guinée équatoriale</a:t>
                      </a: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3821835210"/>
                  </a:ext>
                </a:extLst>
              </a:tr>
              <a:tr h="274320">
                <a:tc>
                  <a:txBody>
                    <a:bodyPr/>
                    <a:lstStyle/>
                    <a:p>
                      <a:pPr algn="l" fontAlgn="b"/>
                      <a:r>
                        <a:rPr lang="en-US" sz="1700" b="0" i="0" u="none" strike="noStrike" dirty="0">
                          <a:solidFill>
                            <a:srgbClr val="000000"/>
                          </a:solidFill>
                          <a:effectLst/>
                          <a:latin typeface="+mj-lt"/>
                          <a:cs typeface="Arial" panose="020B0604020202020204" pitchFamily="34" charset="0"/>
                        </a:rPr>
                        <a:t>Gabon</a:t>
                      </a: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xmlns="" val="3264356478"/>
                  </a:ext>
                </a:extLst>
              </a:tr>
              <a:tr h="274320">
                <a:tc>
                  <a:txBody>
                    <a:bodyPr/>
                    <a:lstStyle/>
                    <a:p>
                      <a:pPr algn="l" fontAlgn="b"/>
                      <a:r>
                        <a:rPr lang="en-US" sz="1700" b="0" i="0" u="none" strike="noStrike" dirty="0">
                          <a:solidFill>
                            <a:srgbClr val="000000"/>
                          </a:solidFill>
                          <a:effectLst/>
                          <a:latin typeface="+mj-lt"/>
                          <a:cs typeface="Arial" panose="020B0604020202020204" pitchFamily="34" charset="0"/>
                        </a:rPr>
                        <a:t>Gambie</a:t>
                      </a: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476265229"/>
                  </a:ext>
                </a:extLst>
              </a:tr>
            </a:tbl>
          </a:graphicData>
        </a:graphic>
      </p:graphicFrame>
      <p:graphicFrame>
        <p:nvGraphicFramePr>
          <p:cNvPr id="7" name="Table 6">
            <a:extLst>
              <a:ext uri="{FF2B5EF4-FFF2-40B4-BE49-F238E27FC236}">
                <a16:creationId xmlns:a16="http://schemas.microsoft.com/office/drawing/2014/main" xmlns="" id="{784B5AEA-7890-432A-BF22-645003D68E4D}"/>
              </a:ext>
            </a:extLst>
          </p:cNvPr>
          <p:cNvGraphicFramePr>
            <a:graphicFrameLocks noGrp="1"/>
          </p:cNvGraphicFramePr>
          <p:nvPr>
            <p:extLst>
              <p:ext uri="{D42A27DB-BD31-4B8C-83A1-F6EECF244321}">
                <p14:modId xmlns:p14="http://schemas.microsoft.com/office/powerpoint/2010/main" val="3285015497"/>
              </p:ext>
            </p:extLst>
          </p:nvPr>
        </p:nvGraphicFramePr>
        <p:xfrm>
          <a:off x="6358270" y="2068224"/>
          <a:ext cx="5653814" cy="4073799"/>
        </p:xfrm>
        <a:graphic>
          <a:graphicData uri="http://schemas.openxmlformats.org/drawingml/2006/table">
            <a:tbl>
              <a:tblPr>
                <a:tableStyleId>{5C22544A-7EE6-4342-B048-85BDC9FD1C3A}</a:tableStyleId>
              </a:tblPr>
              <a:tblGrid>
                <a:gridCol w="2775097">
                  <a:extLst>
                    <a:ext uri="{9D8B030D-6E8A-4147-A177-3AD203B41FA5}">
                      <a16:colId xmlns:a16="http://schemas.microsoft.com/office/drawing/2014/main" xmlns="" val="1507605496"/>
                    </a:ext>
                  </a:extLst>
                </a:gridCol>
                <a:gridCol w="925033">
                  <a:extLst>
                    <a:ext uri="{9D8B030D-6E8A-4147-A177-3AD203B41FA5}">
                      <a16:colId xmlns:a16="http://schemas.microsoft.com/office/drawing/2014/main" xmlns="" val="3972356585"/>
                    </a:ext>
                  </a:extLst>
                </a:gridCol>
                <a:gridCol w="1020996">
                  <a:extLst>
                    <a:ext uri="{9D8B030D-6E8A-4147-A177-3AD203B41FA5}">
                      <a16:colId xmlns:a16="http://schemas.microsoft.com/office/drawing/2014/main" xmlns="" val="3531172905"/>
                    </a:ext>
                  </a:extLst>
                </a:gridCol>
                <a:gridCol w="932688">
                  <a:extLst>
                    <a:ext uri="{9D8B030D-6E8A-4147-A177-3AD203B41FA5}">
                      <a16:colId xmlns:a16="http://schemas.microsoft.com/office/drawing/2014/main" xmlns="" val="3963639273"/>
                    </a:ext>
                  </a:extLst>
                </a:gridCol>
              </a:tblGrid>
              <a:tr h="0">
                <a:tc>
                  <a:txBody>
                    <a:bodyPr/>
                    <a:lstStyle/>
                    <a:p>
                      <a:pPr algn="l" fontAlgn="b"/>
                      <a:r>
                        <a:rPr lang="en-US" sz="1700" b="1" u="none" strike="noStrike" dirty="0">
                          <a:effectLst/>
                          <a:latin typeface="+mj-lt"/>
                          <a:cs typeface="Arial" panose="020B0604020202020204" pitchFamily="34" charset="0"/>
                        </a:rPr>
                        <a:t>Pays</a:t>
                      </a:r>
                      <a:endParaRPr lang="en-US" sz="1700" b="1" i="0" u="none" strike="noStrike" dirty="0">
                        <a:solidFill>
                          <a:srgbClr val="000000"/>
                        </a:solidFill>
                        <a:effectLst/>
                        <a:latin typeface="+mj-lt"/>
                        <a:cs typeface="Arial" panose="020B0604020202020204" pitchFamily="34" charset="0"/>
                      </a:endParaRPr>
                    </a:p>
                  </a:txBody>
                  <a:tcPr marL="4719" marR="4719" marT="471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700" b="1" u="none" strike="noStrike" dirty="0">
                          <a:solidFill>
                            <a:schemeClr val="bg1"/>
                          </a:solidFill>
                          <a:effectLst/>
                          <a:latin typeface="+mj-lt"/>
                          <a:cs typeface="Arial" panose="020B0604020202020204" pitchFamily="34" charset="0"/>
                        </a:rPr>
                        <a:t>De base </a:t>
                      </a:r>
                    </a:p>
                    <a:p>
                      <a:pPr algn="ctr" fontAlgn="b"/>
                      <a:r>
                        <a:rPr lang="en-US" sz="1700" b="1" u="none" strike="noStrike" dirty="0">
                          <a:solidFill>
                            <a:schemeClr val="bg1"/>
                          </a:solidFill>
                          <a:effectLst/>
                          <a:latin typeface="+mj-lt"/>
                          <a:cs typeface="Arial" panose="020B0604020202020204" pitchFamily="34" charset="0"/>
                        </a:rPr>
                        <a:t>L'eau</a:t>
                      </a:r>
                      <a:endParaRPr lang="en-US" sz="1700" b="1" i="0" u="none" strike="noStrike" dirty="0">
                        <a:solidFill>
                          <a:schemeClr val="bg1"/>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700" b="1" u="none" strike="noStrike" dirty="0">
                          <a:solidFill>
                            <a:schemeClr val="bg1"/>
                          </a:solidFill>
                          <a:effectLst/>
                          <a:latin typeface="+mj-lt"/>
                          <a:cs typeface="Arial" panose="020B0604020202020204" pitchFamily="34" charset="0"/>
                        </a:rPr>
                        <a:t>Assainissement de base</a:t>
                      </a:r>
                      <a:endParaRPr lang="en-US" sz="1700" b="1" i="0" u="none" strike="noStrike" dirty="0">
                        <a:solidFill>
                          <a:schemeClr val="bg1"/>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8BA6A"/>
                    </a:solidFill>
                  </a:tcPr>
                </a:tc>
                <a:tc>
                  <a:txBody>
                    <a:bodyPr/>
                    <a:lstStyle/>
                    <a:p>
                      <a:pPr algn="ctr" fontAlgn="b"/>
                      <a:r>
                        <a:rPr lang="en-US" sz="1700" b="1" u="none" strike="noStrike" dirty="0">
                          <a:solidFill>
                            <a:schemeClr val="bg1"/>
                          </a:solidFill>
                          <a:effectLst/>
                          <a:latin typeface="+mj-lt"/>
                          <a:cs typeface="Arial" panose="020B0604020202020204" pitchFamily="34" charset="0"/>
                        </a:rPr>
                        <a:t>Hygiène de base</a:t>
                      </a:r>
                      <a:endParaRPr lang="en-US" sz="1700" b="1" i="0" u="none" strike="noStrike" dirty="0">
                        <a:solidFill>
                          <a:schemeClr val="bg1"/>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xmlns="" val="875842121"/>
                  </a:ext>
                </a:extLst>
              </a:tr>
              <a:tr h="274320">
                <a:tc>
                  <a:txBody>
                    <a:bodyPr/>
                    <a:lstStyle/>
                    <a:p>
                      <a:pPr algn="l" fontAlgn="b"/>
                      <a:r>
                        <a:rPr lang="en-US" sz="1700" b="0" i="0" u="none" strike="noStrike" dirty="0">
                          <a:solidFill>
                            <a:srgbClr val="000000"/>
                          </a:solidFill>
                          <a:effectLst/>
                          <a:latin typeface="+mj-lt"/>
                          <a:cs typeface="Arial" panose="020B0604020202020204" pitchFamily="34" charset="0"/>
                        </a:rPr>
                        <a:t>Ghana</a:t>
                      </a: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xmlns="" val="1938535209"/>
                  </a:ext>
                </a:extLst>
              </a:tr>
              <a:tr h="274320">
                <a:tc>
                  <a:txBody>
                    <a:bodyPr/>
                    <a:lstStyle/>
                    <a:p>
                      <a:pPr algn="l" fontAlgn="b"/>
                      <a:r>
                        <a:rPr lang="en-US" sz="1700" b="0" i="0" u="none" strike="noStrike" dirty="0">
                          <a:solidFill>
                            <a:srgbClr val="000000"/>
                          </a:solidFill>
                          <a:effectLst/>
                          <a:latin typeface="+mj-lt"/>
                          <a:cs typeface="Arial" panose="020B0604020202020204" pitchFamily="34" charset="0"/>
                        </a:rPr>
                        <a:t>Guinée</a:t>
                      </a: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2583206241"/>
                  </a:ext>
                </a:extLst>
              </a:tr>
              <a:tr h="274320">
                <a:tc>
                  <a:txBody>
                    <a:bodyPr/>
                    <a:lstStyle/>
                    <a:p>
                      <a:pPr algn="l" fontAlgn="b"/>
                      <a:r>
                        <a:rPr lang="en-US" sz="1700" b="0" i="0" u="none" strike="noStrike" dirty="0">
                          <a:solidFill>
                            <a:srgbClr val="000000"/>
                          </a:solidFill>
                          <a:effectLst/>
                          <a:latin typeface="+mj-lt"/>
                          <a:cs typeface="Arial" panose="020B0604020202020204" pitchFamily="34" charset="0"/>
                        </a:rPr>
                        <a:t>Guinée-Bissau</a:t>
                      </a: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xmlns="" val="2028051319"/>
                  </a:ext>
                </a:extLst>
              </a:tr>
              <a:tr h="274320">
                <a:tc>
                  <a:txBody>
                    <a:bodyPr/>
                    <a:lstStyle/>
                    <a:p>
                      <a:pPr algn="l" fontAlgn="b"/>
                      <a:r>
                        <a:rPr lang="en-US" sz="1700" b="0" i="0" u="none" strike="noStrike" dirty="0">
                          <a:solidFill>
                            <a:srgbClr val="000000"/>
                          </a:solidFill>
                          <a:effectLst/>
                          <a:latin typeface="+mj-lt"/>
                          <a:cs typeface="Arial" panose="020B0604020202020204" pitchFamily="34" charset="0"/>
                        </a:rPr>
                        <a:t>Libéria</a:t>
                      </a: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887210735"/>
                  </a:ext>
                </a:extLst>
              </a:tr>
              <a:tr h="274320">
                <a:tc>
                  <a:txBody>
                    <a:bodyPr/>
                    <a:lstStyle/>
                    <a:p>
                      <a:pPr algn="l" fontAlgn="b"/>
                      <a:r>
                        <a:rPr lang="en-US" sz="1700" b="0" i="0" u="none" strike="noStrike" dirty="0">
                          <a:solidFill>
                            <a:srgbClr val="000000"/>
                          </a:solidFill>
                          <a:effectLst/>
                          <a:latin typeface="+mj-lt"/>
                          <a:cs typeface="Arial" panose="020B0604020202020204" pitchFamily="34" charset="0"/>
                        </a:rPr>
                        <a:t>Mali</a:t>
                      </a: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xmlns="" val="3838027383"/>
                  </a:ext>
                </a:extLst>
              </a:tr>
              <a:tr h="274320">
                <a:tc>
                  <a:txBody>
                    <a:bodyPr/>
                    <a:lstStyle/>
                    <a:p>
                      <a:pPr algn="l" fontAlgn="b"/>
                      <a:r>
                        <a:rPr lang="en-US" sz="1700" b="0" i="0" u="none" strike="noStrike" dirty="0">
                          <a:solidFill>
                            <a:srgbClr val="000000"/>
                          </a:solidFill>
                          <a:effectLst/>
                          <a:latin typeface="+mj-lt"/>
                          <a:cs typeface="Arial" panose="020B0604020202020204" pitchFamily="34" charset="0"/>
                        </a:rPr>
                        <a:t>Mauritanie</a:t>
                      </a: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2105323245"/>
                  </a:ext>
                </a:extLst>
              </a:tr>
              <a:tr h="274320">
                <a:tc>
                  <a:txBody>
                    <a:bodyPr/>
                    <a:lstStyle/>
                    <a:p>
                      <a:pPr algn="l" fontAlgn="b"/>
                      <a:r>
                        <a:rPr lang="en-US" sz="1700" b="0" i="0" u="none" strike="noStrike" dirty="0">
                          <a:solidFill>
                            <a:srgbClr val="000000"/>
                          </a:solidFill>
                          <a:effectLst/>
                          <a:latin typeface="+mj-lt"/>
                          <a:cs typeface="Arial" panose="020B0604020202020204" pitchFamily="34" charset="0"/>
                        </a:rPr>
                        <a:t>Niger</a:t>
                      </a: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xmlns="" val="2474415094"/>
                  </a:ext>
                </a:extLst>
              </a:tr>
              <a:tr h="274320">
                <a:tc>
                  <a:txBody>
                    <a:bodyPr/>
                    <a:lstStyle/>
                    <a:p>
                      <a:pPr algn="l" fontAlgn="b"/>
                      <a:r>
                        <a:rPr lang="en-US" sz="1700" b="0" i="0" u="none" strike="noStrike" dirty="0">
                          <a:solidFill>
                            <a:srgbClr val="000000"/>
                          </a:solidFill>
                          <a:effectLst/>
                          <a:latin typeface="+mj-lt"/>
                          <a:cs typeface="Arial" panose="020B0604020202020204" pitchFamily="34" charset="0"/>
                        </a:rPr>
                        <a:t>Nigéria</a:t>
                      </a: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xmlns="" val="158807114"/>
                  </a:ext>
                </a:extLst>
              </a:tr>
              <a:tr h="274320">
                <a:tc>
                  <a:txBody>
                    <a:bodyPr/>
                    <a:lstStyle/>
                    <a:p>
                      <a:pPr algn="l" fontAlgn="b"/>
                      <a:r>
                        <a:rPr lang="en-US" sz="1700" b="0" i="0" u="none" strike="noStrike" dirty="0">
                          <a:solidFill>
                            <a:srgbClr val="000000"/>
                          </a:solidFill>
                          <a:effectLst/>
                          <a:latin typeface="+mj-lt"/>
                          <a:cs typeface="Arial" panose="020B0604020202020204" pitchFamily="34" charset="0"/>
                        </a:rPr>
                        <a:t>Sao Tomé et Principe</a:t>
                      </a: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979969730"/>
                  </a:ext>
                </a:extLst>
              </a:tr>
              <a:tr h="274320">
                <a:tc>
                  <a:txBody>
                    <a:bodyPr/>
                    <a:lstStyle/>
                    <a:p>
                      <a:pPr algn="l" fontAlgn="b"/>
                      <a:r>
                        <a:rPr lang="en-US" sz="1700" b="0" i="0" u="none" strike="noStrike" dirty="0">
                          <a:solidFill>
                            <a:srgbClr val="000000"/>
                          </a:solidFill>
                          <a:effectLst/>
                          <a:latin typeface="+mj-lt"/>
                          <a:cs typeface="Arial" panose="020B0604020202020204" pitchFamily="34" charset="0"/>
                        </a:rPr>
                        <a:t>Sénégal</a:t>
                      </a: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xmlns="" val="2316725696"/>
                  </a:ext>
                </a:extLst>
              </a:tr>
              <a:tr h="274320">
                <a:tc>
                  <a:txBody>
                    <a:bodyPr/>
                    <a:lstStyle/>
                    <a:p>
                      <a:pPr algn="l" fontAlgn="b"/>
                      <a:r>
                        <a:rPr lang="en-US" sz="1700" b="0" i="0" u="none" strike="noStrike" dirty="0">
                          <a:solidFill>
                            <a:srgbClr val="000000"/>
                          </a:solidFill>
                          <a:effectLst/>
                          <a:latin typeface="+mj-lt"/>
                          <a:cs typeface="Arial" panose="020B0604020202020204" pitchFamily="34" charset="0"/>
                        </a:rPr>
                        <a:t>Sierra Leone</a:t>
                      </a: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2029611871"/>
                  </a:ext>
                </a:extLst>
              </a:tr>
              <a:tr h="274320">
                <a:tc>
                  <a:txBody>
                    <a:bodyPr/>
                    <a:lstStyle/>
                    <a:p>
                      <a:pPr algn="l" fontAlgn="b"/>
                      <a:r>
                        <a:rPr lang="en-US" sz="1700" b="0" i="0" u="none" strike="noStrike" dirty="0">
                          <a:solidFill>
                            <a:srgbClr val="000000"/>
                          </a:solidFill>
                          <a:effectLst/>
                          <a:latin typeface="+mj-lt"/>
                          <a:cs typeface="Arial" panose="020B0604020202020204" pitchFamily="34" charset="0"/>
                        </a:rPr>
                        <a:t>Togo</a:t>
                      </a: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ctr" fontAlgn="b"/>
                      <a:endParaRPr lang="en-US" sz="1700" b="0" i="0" u="none" strike="noStrike" dirty="0">
                        <a:solidFill>
                          <a:srgbClr val="000000"/>
                        </a:solidFill>
                        <a:effectLst/>
                        <a:latin typeface="+mj-lt"/>
                        <a:cs typeface="Arial" panose="020B0604020202020204" pitchFamily="34" charset="0"/>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xmlns="" val="2179520140"/>
                  </a:ext>
                </a:extLst>
              </a:tr>
            </a:tbl>
          </a:graphicData>
        </a:graphic>
      </p:graphicFrame>
      <p:sp>
        <p:nvSpPr>
          <p:cNvPr id="3" name="Rectangle 2">
            <a:extLst>
              <a:ext uri="{FF2B5EF4-FFF2-40B4-BE49-F238E27FC236}">
                <a16:creationId xmlns:a16="http://schemas.microsoft.com/office/drawing/2014/main" xmlns="" id="{A37C3A50-FD3C-4BC9-8674-F6DBB4AF3E38}"/>
              </a:ext>
            </a:extLst>
          </p:cNvPr>
          <p:cNvSpPr/>
          <p:nvPr/>
        </p:nvSpPr>
        <p:spPr>
          <a:xfrm>
            <a:off x="4240620" y="1244163"/>
            <a:ext cx="3191066" cy="461665"/>
          </a:xfrm>
          <a:prstGeom prst="rect">
            <a:avLst/>
          </a:prstGeom>
        </p:spPr>
        <p:txBody>
          <a:bodyPr wrap="none">
            <a:spAutoFit/>
          </a:bodyPr>
          <a:lstStyle/>
          <a:p>
            <a:r>
              <a:rPr lang="en-GB" sz="2400" dirty="0">
                <a:latin typeface="+mj-lt"/>
              </a:rPr>
              <a:t>Afrique de l'Ouest et centrale </a:t>
            </a:r>
            <a:endParaRPr lang="en-US" sz="2400" dirty="0">
              <a:latin typeface="+mj-lt"/>
            </a:endParaRPr>
          </a:p>
        </p:txBody>
      </p:sp>
    </p:spTree>
    <p:extLst>
      <p:ext uri="{BB962C8B-B14F-4D97-AF65-F5344CB8AC3E}">
        <p14:creationId xmlns:p14="http://schemas.microsoft.com/office/powerpoint/2010/main" val="3974687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365125"/>
            <a:ext cx="11518900" cy="1044575"/>
          </a:xfrm>
        </p:spPr>
        <p:txBody>
          <a:bodyPr>
            <a:normAutofit fontScale="90000"/>
          </a:bodyPr>
          <a:lstStyle/>
          <a:p>
            <a:pPr algn="ctr"/>
            <a:r>
              <a:rPr lang="en-GB" sz="3600" b="1" dirty="0"/>
              <a:t>QUELS SONT LES PAYS QUI ONT FOURNI DES DONNÉES POUR LE RAPPORT JMP 2022 ?</a:t>
            </a:r>
          </a:p>
        </p:txBody>
      </p:sp>
      <p:graphicFrame>
        <p:nvGraphicFramePr>
          <p:cNvPr id="9" name="Table 8">
            <a:extLst>
              <a:ext uri="{FF2B5EF4-FFF2-40B4-BE49-F238E27FC236}">
                <a16:creationId xmlns:a16="http://schemas.microsoft.com/office/drawing/2014/main" xmlns="" id="{2CB61BF9-CC5F-498E-9B47-78089B4CD3A6}"/>
              </a:ext>
            </a:extLst>
          </p:cNvPr>
          <p:cNvGraphicFramePr>
            <a:graphicFrameLocks noGrp="1"/>
          </p:cNvGraphicFramePr>
          <p:nvPr>
            <p:extLst>
              <p:ext uri="{D42A27DB-BD31-4B8C-83A1-F6EECF244321}">
                <p14:modId xmlns:p14="http://schemas.microsoft.com/office/powerpoint/2010/main" val="591344860"/>
              </p:ext>
            </p:extLst>
          </p:nvPr>
        </p:nvGraphicFramePr>
        <p:xfrm>
          <a:off x="457200" y="2095126"/>
          <a:ext cx="5387658" cy="3799479"/>
        </p:xfrm>
        <a:graphic>
          <a:graphicData uri="http://schemas.openxmlformats.org/drawingml/2006/table">
            <a:tbl>
              <a:tblPr>
                <a:tableStyleId>{5C22544A-7EE6-4342-B048-85BDC9FD1C3A}</a:tableStyleId>
              </a:tblPr>
              <a:tblGrid>
                <a:gridCol w="2423514">
                  <a:extLst>
                    <a:ext uri="{9D8B030D-6E8A-4147-A177-3AD203B41FA5}">
                      <a16:colId xmlns:a16="http://schemas.microsoft.com/office/drawing/2014/main" xmlns="" val="1507605496"/>
                    </a:ext>
                  </a:extLst>
                </a:gridCol>
                <a:gridCol w="936374">
                  <a:extLst>
                    <a:ext uri="{9D8B030D-6E8A-4147-A177-3AD203B41FA5}">
                      <a16:colId xmlns:a16="http://schemas.microsoft.com/office/drawing/2014/main" xmlns="" val="3972356585"/>
                    </a:ext>
                  </a:extLst>
                </a:gridCol>
                <a:gridCol w="1039722">
                  <a:extLst>
                    <a:ext uri="{9D8B030D-6E8A-4147-A177-3AD203B41FA5}">
                      <a16:colId xmlns:a16="http://schemas.microsoft.com/office/drawing/2014/main" xmlns="" val="3531172905"/>
                    </a:ext>
                  </a:extLst>
                </a:gridCol>
                <a:gridCol w="988048">
                  <a:extLst>
                    <a:ext uri="{9D8B030D-6E8A-4147-A177-3AD203B41FA5}">
                      <a16:colId xmlns:a16="http://schemas.microsoft.com/office/drawing/2014/main" xmlns="" val="3963639273"/>
                    </a:ext>
                  </a:extLst>
                </a:gridCol>
              </a:tblGrid>
              <a:tr h="0">
                <a:tc>
                  <a:txBody>
                    <a:bodyPr/>
                    <a:lstStyle/>
                    <a:p>
                      <a:pPr algn="l" fontAlgn="b"/>
                      <a:r>
                        <a:rPr lang="en-US" sz="1700" b="1" u="none" strike="noStrike" dirty="0">
                          <a:effectLst/>
                          <a:latin typeface="+mj-lt"/>
                        </a:rPr>
                        <a:t>Pays</a:t>
                      </a:r>
                      <a:endParaRPr lang="en-US" sz="1700" b="1" i="0" u="none" strike="noStrike" dirty="0">
                        <a:solidFill>
                          <a:srgbClr val="000000"/>
                        </a:solidFill>
                        <a:effectLst/>
                        <a:latin typeface="+mj-lt"/>
                      </a:endParaRPr>
                    </a:p>
                  </a:txBody>
                  <a:tcPr marL="4719" marR="4719" marT="471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700" b="1" u="none" strike="noStrike" dirty="0">
                          <a:solidFill>
                            <a:schemeClr val="bg1"/>
                          </a:solidFill>
                          <a:effectLst/>
                          <a:latin typeface="+mj-lt"/>
                        </a:rPr>
                        <a:t>De base </a:t>
                      </a:r>
                    </a:p>
                    <a:p>
                      <a:pPr algn="ctr" fontAlgn="b"/>
                      <a:r>
                        <a:rPr lang="en-US" sz="1700" b="1" u="none" strike="noStrike" dirty="0">
                          <a:solidFill>
                            <a:schemeClr val="bg1"/>
                          </a:solidFill>
                          <a:effectLst/>
                          <a:latin typeface="+mj-lt"/>
                        </a:rPr>
                        <a:t>L'eau</a:t>
                      </a:r>
                      <a:endParaRPr lang="en-US" sz="1700" b="1" i="0" u="none" strike="noStrike" dirty="0">
                        <a:solidFill>
                          <a:schemeClr val="bg1"/>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700" b="1" u="none" strike="noStrike" dirty="0">
                          <a:solidFill>
                            <a:schemeClr val="bg1"/>
                          </a:solidFill>
                          <a:effectLst/>
                          <a:latin typeface="+mj-lt"/>
                        </a:rPr>
                        <a:t>Assainissement de base</a:t>
                      </a:r>
                      <a:endParaRPr lang="en-US" sz="1700" b="1" i="0" u="none" strike="noStrike" dirty="0">
                        <a:solidFill>
                          <a:schemeClr val="bg1"/>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8BA6A"/>
                    </a:solidFill>
                  </a:tcPr>
                </a:tc>
                <a:tc>
                  <a:txBody>
                    <a:bodyPr/>
                    <a:lstStyle/>
                    <a:p>
                      <a:pPr algn="ctr" fontAlgn="b"/>
                      <a:r>
                        <a:rPr lang="en-US" sz="1700" b="1" u="none" strike="noStrike" dirty="0">
                          <a:solidFill>
                            <a:schemeClr val="bg1"/>
                          </a:solidFill>
                          <a:effectLst/>
                          <a:latin typeface="+mj-lt"/>
                        </a:rPr>
                        <a:t>Hygiène de base</a:t>
                      </a:r>
                      <a:endParaRPr lang="en-US" sz="1700" b="1" i="0" u="none" strike="noStrike" dirty="0">
                        <a:solidFill>
                          <a:schemeClr val="bg1"/>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xmlns="" val="875842121"/>
                  </a:ext>
                </a:extLst>
              </a:tr>
              <a:tr h="274320">
                <a:tc>
                  <a:txBody>
                    <a:bodyPr/>
                    <a:lstStyle/>
                    <a:p>
                      <a:pPr algn="l" fontAlgn="b"/>
                      <a:r>
                        <a:rPr lang="en-US" sz="1700" b="0" i="0" u="none" strike="noStrike" dirty="0">
                          <a:solidFill>
                            <a:srgbClr val="000000"/>
                          </a:solidFill>
                          <a:effectLst/>
                          <a:latin typeface="+mj-lt"/>
                        </a:rPr>
                        <a:t>Angola</a:t>
                      </a: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958796890"/>
                  </a:ext>
                </a:extLst>
              </a:tr>
              <a:tr h="274320">
                <a:tc>
                  <a:txBody>
                    <a:bodyPr/>
                    <a:lstStyle/>
                    <a:p>
                      <a:pPr algn="l" fontAlgn="b"/>
                      <a:r>
                        <a:rPr lang="en-US" sz="1700" b="0" i="0" u="none" strike="noStrike" dirty="0">
                          <a:solidFill>
                            <a:srgbClr val="000000"/>
                          </a:solidFill>
                          <a:effectLst/>
                          <a:latin typeface="+mj-lt"/>
                        </a:rPr>
                        <a:t>Botswana</a:t>
                      </a: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3168695121"/>
                  </a:ext>
                </a:extLst>
              </a:tr>
              <a:tr h="274320">
                <a:tc>
                  <a:txBody>
                    <a:bodyPr/>
                    <a:lstStyle/>
                    <a:p>
                      <a:pPr algn="l" fontAlgn="b"/>
                      <a:r>
                        <a:rPr lang="en-US" sz="1700" b="0" i="0" u="none" strike="noStrike" dirty="0">
                          <a:solidFill>
                            <a:srgbClr val="000000"/>
                          </a:solidFill>
                          <a:effectLst/>
                          <a:latin typeface="+mj-lt"/>
                        </a:rPr>
                        <a:t>Burundi</a:t>
                      </a: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xmlns="" val="2858611015"/>
                  </a:ext>
                </a:extLst>
              </a:tr>
              <a:tr h="274320">
                <a:tc>
                  <a:txBody>
                    <a:bodyPr/>
                    <a:lstStyle/>
                    <a:p>
                      <a:pPr algn="l" fontAlgn="b"/>
                      <a:r>
                        <a:rPr lang="en-US" sz="1700" b="0" i="0" u="none" strike="noStrike" dirty="0">
                          <a:solidFill>
                            <a:srgbClr val="000000"/>
                          </a:solidFill>
                          <a:effectLst/>
                          <a:latin typeface="+mj-lt"/>
                        </a:rPr>
                        <a:t>Comores</a:t>
                      </a: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4243989843"/>
                  </a:ext>
                </a:extLst>
              </a:tr>
              <a:tr h="274320">
                <a:tc>
                  <a:txBody>
                    <a:bodyPr/>
                    <a:lstStyle/>
                    <a:p>
                      <a:pPr algn="l" fontAlgn="b"/>
                      <a:r>
                        <a:rPr lang="en-US" sz="1700" b="0" i="0" u="none" strike="noStrike" dirty="0">
                          <a:solidFill>
                            <a:srgbClr val="000000"/>
                          </a:solidFill>
                          <a:effectLst/>
                          <a:latin typeface="+mj-lt"/>
                        </a:rPr>
                        <a:t>Erythrée</a:t>
                      </a: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xmlns="" val="546842167"/>
                  </a:ext>
                </a:extLst>
              </a:tr>
              <a:tr h="274320">
                <a:tc>
                  <a:txBody>
                    <a:bodyPr/>
                    <a:lstStyle/>
                    <a:p>
                      <a:pPr algn="l" fontAlgn="b"/>
                      <a:r>
                        <a:rPr lang="en-US" sz="1700" b="0" i="0" u="none" strike="noStrike" dirty="0" err="1">
                          <a:solidFill>
                            <a:srgbClr val="000000"/>
                          </a:solidFill>
                          <a:effectLst/>
                          <a:latin typeface="+mj-lt"/>
                        </a:rPr>
                        <a:t>Eswatini</a:t>
                      </a:r>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658665280"/>
                  </a:ext>
                </a:extLst>
              </a:tr>
              <a:tr h="274320">
                <a:tc>
                  <a:txBody>
                    <a:bodyPr/>
                    <a:lstStyle/>
                    <a:p>
                      <a:pPr algn="l" fontAlgn="b"/>
                      <a:r>
                        <a:rPr lang="en-US" sz="1700" b="0" i="0" u="none" strike="noStrike" dirty="0">
                          <a:solidFill>
                            <a:srgbClr val="000000"/>
                          </a:solidFill>
                          <a:effectLst/>
                          <a:latin typeface="+mj-lt"/>
                        </a:rPr>
                        <a:t>Éthiopie</a:t>
                      </a: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xmlns="" val="860892125"/>
                  </a:ext>
                </a:extLst>
              </a:tr>
              <a:tr h="274320">
                <a:tc>
                  <a:txBody>
                    <a:bodyPr/>
                    <a:lstStyle/>
                    <a:p>
                      <a:pPr algn="l" fontAlgn="b"/>
                      <a:r>
                        <a:rPr lang="en-US" sz="1700" b="0" i="0" u="none" strike="noStrike" dirty="0">
                          <a:solidFill>
                            <a:srgbClr val="000000"/>
                          </a:solidFill>
                          <a:effectLst/>
                          <a:latin typeface="+mj-lt"/>
                        </a:rPr>
                        <a:t>Kenya</a:t>
                      </a: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440943133"/>
                  </a:ext>
                </a:extLst>
              </a:tr>
              <a:tr h="274320">
                <a:tc>
                  <a:txBody>
                    <a:bodyPr/>
                    <a:lstStyle/>
                    <a:p>
                      <a:pPr algn="l" fontAlgn="b"/>
                      <a:r>
                        <a:rPr lang="en-US" sz="1700" b="0" i="0" u="none" strike="noStrike" dirty="0">
                          <a:solidFill>
                            <a:srgbClr val="000000"/>
                          </a:solidFill>
                          <a:effectLst/>
                          <a:latin typeface="+mj-lt"/>
                        </a:rPr>
                        <a:t>Lesotho</a:t>
                      </a: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2474415094"/>
                  </a:ext>
                </a:extLst>
              </a:tr>
              <a:tr h="274320">
                <a:tc>
                  <a:txBody>
                    <a:bodyPr/>
                    <a:lstStyle/>
                    <a:p>
                      <a:pPr algn="l" fontAlgn="b"/>
                      <a:r>
                        <a:rPr lang="en-US" sz="1700" b="0" i="0" u="none" strike="noStrike" dirty="0">
                          <a:solidFill>
                            <a:srgbClr val="000000"/>
                          </a:solidFill>
                          <a:effectLst/>
                          <a:latin typeface="+mj-lt"/>
                        </a:rPr>
                        <a:t>Madagascar</a:t>
                      </a: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58807114"/>
                  </a:ext>
                </a:extLst>
              </a:tr>
              <a:tr h="274320">
                <a:tc>
                  <a:txBody>
                    <a:bodyPr/>
                    <a:lstStyle/>
                    <a:p>
                      <a:pPr algn="l" fontAlgn="b"/>
                      <a:r>
                        <a:rPr lang="en-US" sz="1700" b="0" i="0" u="none" strike="noStrike" dirty="0">
                          <a:solidFill>
                            <a:srgbClr val="000000"/>
                          </a:solidFill>
                          <a:effectLst/>
                          <a:latin typeface="+mj-lt"/>
                        </a:rPr>
                        <a:t>Malawi</a:t>
                      </a: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xmlns="" val="979969730"/>
                  </a:ext>
                </a:extLst>
              </a:tr>
            </a:tbl>
          </a:graphicData>
        </a:graphic>
      </p:graphicFrame>
      <p:graphicFrame>
        <p:nvGraphicFramePr>
          <p:cNvPr id="8" name="Table 7">
            <a:extLst>
              <a:ext uri="{FF2B5EF4-FFF2-40B4-BE49-F238E27FC236}">
                <a16:creationId xmlns:a16="http://schemas.microsoft.com/office/drawing/2014/main" xmlns="" id="{27ECBE66-913C-4F88-BA86-AEC265E869D8}"/>
              </a:ext>
            </a:extLst>
          </p:cNvPr>
          <p:cNvGraphicFramePr>
            <a:graphicFrameLocks noGrp="1"/>
          </p:cNvGraphicFramePr>
          <p:nvPr>
            <p:extLst>
              <p:ext uri="{D42A27DB-BD31-4B8C-83A1-F6EECF244321}">
                <p14:modId xmlns:p14="http://schemas.microsoft.com/office/powerpoint/2010/main" val="12441719"/>
              </p:ext>
            </p:extLst>
          </p:nvPr>
        </p:nvGraphicFramePr>
        <p:xfrm>
          <a:off x="6250240" y="2095126"/>
          <a:ext cx="5598861" cy="3525159"/>
        </p:xfrm>
        <a:graphic>
          <a:graphicData uri="http://schemas.openxmlformats.org/drawingml/2006/table">
            <a:tbl>
              <a:tblPr>
                <a:tableStyleId>{5C22544A-7EE6-4342-B048-85BDC9FD1C3A}</a:tableStyleId>
              </a:tblPr>
              <a:tblGrid>
                <a:gridCol w="2595881">
                  <a:extLst>
                    <a:ext uri="{9D8B030D-6E8A-4147-A177-3AD203B41FA5}">
                      <a16:colId xmlns:a16="http://schemas.microsoft.com/office/drawing/2014/main" xmlns="" val="1507605496"/>
                    </a:ext>
                  </a:extLst>
                </a:gridCol>
                <a:gridCol w="949418">
                  <a:extLst>
                    <a:ext uri="{9D8B030D-6E8A-4147-A177-3AD203B41FA5}">
                      <a16:colId xmlns:a16="http://schemas.microsoft.com/office/drawing/2014/main" xmlns="" val="3972356585"/>
                    </a:ext>
                  </a:extLst>
                </a:gridCol>
                <a:gridCol w="1026781">
                  <a:extLst>
                    <a:ext uri="{9D8B030D-6E8A-4147-A177-3AD203B41FA5}">
                      <a16:colId xmlns:a16="http://schemas.microsoft.com/office/drawing/2014/main" xmlns="" val="3531172905"/>
                    </a:ext>
                  </a:extLst>
                </a:gridCol>
                <a:gridCol w="1026781">
                  <a:extLst>
                    <a:ext uri="{9D8B030D-6E8A-4147-A177-3AD203B41FA5}">
                      <a16:colId xmlns:a16="http://schemas.microsoft.com/office/drawing/2014/main" xmlns="" val="3963639273"/>
                    </a:ext>
                  </a:extLst>
                </a:gridCol>
              </a:tblGrid>
              <a:tr h="0">
                <a:tc>
                  <a:txBody>
                    <a:bodyPr/>
                    <a:lstStyle/>
                    <a:p>
                      <a:pPr algn="l" fontAlgn="b"/>
                      <a:r>
                        <a:rPr lang="en-US" sz="1700" b="1" u="none" strike="noStrike" dirty="0">
                          <a:effectLst/>
                          <a:latin typeface="+mj-lt"/>
                        </a:rPr>
                        <a:t>Pays</a:t>
                      </a:r>
                      <a:endParaRPr lang="en-US" sz="1700" b="1" i="0" u="none" strike="noStrike" dirty="0">
                        <a:solidFill>
                          <a:srgbClr val="000000"/>
                        </a:solidFill>
                        <a:effectLst/>
                        <a:latin typeface="+mj-lt"/>
                      </a:endParaRPr>
                    </a:p>
                  </a:txBody>
                  <a:tcPr marL="4719" marR="4719" marT="471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700" b="1" u="none" strike="noStrike" dirty="0">
                          <a:solidFill>
                            <a:schemeClr val="bg1"/>
                          </a:solidFill>
                          <a:effectLst/>
                          <a:latin typeface="+mj-lt"/>
                        </a:rPr>
                        <a:t>De base </a:t>
                      </a:r>
                    </a:p>
                    <a:p>
                      <a:pPr algn="ctr" fontAlgn="b"/>
                      <a:r>
                        <a:rPr lang="en-US" sz="1700" b="1" u="none" strike="noStrike" dirty="0">
                          <a:solidFill>
                            <a:schemeClr val="bg1"/>
                          </a:solidFill>
                          <a:effectLst/>
                          <a:latin typeface="+mj-lt"/>
                        </a:rPr>
                        <a:t>L'eau</a:t>
                      </a:r>
                      <a:endParaRPr lang="en-US" sz="1700" b="1" i="0" u="none" strike="noStrike" dirty="0">
                        <a:solidFill>
                          <a:schemeClr val="bg1"/>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700" b="1" u="none" strike="noStrike" dirty="0">
                          <a:solidFill>
                            <a:schemeClr val="bg1"/>
                          </a:solidFill>
                          <a:effectLst/>
                          <a:latin typeface="+mj-lt"/>
                        </a:rPr>
                        <a:t>Assainissement de base</a:t>
                      </a:r>
                      <a:endParaRPr lang="en-US" sz="1700" b="1" i="0" u="none" strike="noStrike" dirty="0">
                        <a:solidFill>
                          <a:schemeClr val="bg1"/>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8BA6A"/>
                    </a:solidFill>
                  </a:tcPr>
                </a:tc>
                <a:tc>
                  <a:txBody>
                    <a:bodyPr/>
                    <a:lstStyle/>
                    <a:p>
                      <a:pPr algn="ctr" fontAlgn="b"/>
                      <a:r>
                        <a:rPr lang="en-US" sz="1700" b="1" u="none" strike="noStrike" dirty="0">
                          <a:solidFill>
                            <a:schemeClr val="bg1"/>
                          </a:solidFill>
                          <a:effectLst/>
                          <a:latin typeface="+mj-lt"/>
                        </a:rPr>
                        <a:t>Hygiène de base</a:t>
                      </a:r>
                      <a:endParaRPr lang="en-US" sz="1700" b="1" i="0" u="none" strike="noStrike" dirty="0">
                        <a:solidFill>
                          <a:schemeClr val="bg1"/>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xmlns="" val="875842121"/>
                  </a:ext>
                </a:extLst>
              </a:tr>
              <a:tr h="274320">
                <a:tc>
                  <a:txBody>
                    <a:bodyPr/>
                    <a:lstStyle/>
                    <a:p>
                      <a:pPr algn="l" fontAlgn="b"/>
                      <a:r>
                        <a:rPr lang="en-US" sz="1700" b="0" i="0" u="none" strike="noStrike" dirty="0">
                          <a:solidFill>
                            <a:srgbClr val="000000"/>
                          </a:solidFill>
                          <a:effectLst/>
                          <a:latin typeface="+mj-lt"/>
                        </a:rPr>
                        <a:t>Mozambique</a:t>
                      </a: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2316725696"/>
                  </a:ext>
                </a:extLst>
              </a:tr>
              <a:tr h="274320">
                <a:tc>
                  <a:txBody>
                    <a:bodyPr/>
                    <a:lstStyle/>
                    <a:p>
                      <a:pPr algn="l" fontAlgn="b"/>
                      <a:r>
                        <a:rPr lang="en-US" sz="1700" b="0" i="0" u="none" strike="noStrike" dirty="0">
                          <a:solidFill>
                            <a:srgbClr val="000000"/>
                          </a:solidFill>
                          <a:effectLst/>
                          <a:latin typeface="+mj-lt"/>
                        </a:rPr>
                        <a:t>Namibie</a:t>
                      </a: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2029611871"/>
                  </a:ext>
                </a:extLst>
              </a:tr>
              <a:tr h="274320">
                <a:tc>
                  <a:txBody>
                    <a:bodyPr/>
                    <a:lstStyle/>
                    <a:p>
                      <a:pPr algn="l" fontAlgn="b"/>
                      <a:r>
                        <a:rPr lang="en-US" sz="1700" b="0" i="0" u="none" strike="noStrike" dirty="0">
                          <a:solidFill>
                            <a:srgbClr val="000000"/>
                          </a:solidFill>
                          <a:effectLst/>
                          <a:latin typeface="+mj-lt"/>
                        </a:rPr>
                        <a:t>Rwanda</a:t>
                      </a: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xmlns="" val="2179520140"/>
                  </a:ext>
                </a:extLst>
              </a:tr>
              <a:tr h="274320">
                <a:tc>
                  <a:txBody>
                    <a:bodyPr/>
                    <a:lstStyle/>
                    <a:p>
                      <a:pPr algn="l" fontAlgn="b"/>
                      <a:r>
                        <a:rPr lang="en-US" sz="1700" b="0" i="0" u="none" strike="noStrike" dirty="0">
                          <a:solidFill>
                            <a:srgbClr val="000000"/>
                          </a:solidFill>
                          <a:effectLst/>
                          <a:latin typeface="+mj-lt"/>
                        </a:rPr>
                        <a:t>Somalie</a:t>
                      </a: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2228321661"/>
                  </a:ext>
                </a:extLst>
              </a:tr>
              <a:tr h="274320">
                <a:tc>
                  <a:txBody>
                    <a:bodyPr/>
                    <a:lstStyle/>
                    <a:p>
                      <a:pPr algn="l" fontAlgn="b"/>
                      <a:r>
                        <a:rPr lang="en-US" sz="1700" b="0" i="0" u="none" strike="noStrike" dirty="0">
                          <a:solidFill>
                            <a:srgbClr val="000000"/>
                          </a:solidFill>
                          <a:effectLst/>
                          <a:latin typeface="+mj-lt"/>
                        </a:rPr>
                        <a:t>Afrique du Sud</a:t>
                      </a: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3571007837"/>
                  </a:ext>
                </a:extLst>
              </a:tr>
              <a:tr h="274320">
                <a:tc>
                  <a:txBody>
                    <a:bodyPr/>
                    <a:lstStyle/>
                    <a:p>
                      <a:pPr algn="l" fontAlgn="b"/>
                      <a:r>
                        <a:rPr lang="en-US" sz="1700" b="0" i="0" u="none" strike="noStrike" dirty="0">
                          <a:solidFill>
                            <a:srgbClr val="000000"/>
                          </a:solidFill>
                          <a:effectLst/>
                          <a:latin typeface="+mj-lt"/>
                        </a:rPr>
                        <a:t>Sud Soudan</a:t>
                      </a: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xmlns="" val="3247403261"/>
                  </a:ext>
                </a:extLst>
              </a:tr>
              <a:tr h="274320">
                <a:tc>
                  <a:txBody>
                    <a:bodyPr/>
                    <a:lstStyle/>
                    <a:p>
                      <a:pPr algn="l" fontAlgn="b"/>
                      <a:r>
                        <a:rPr lang="en-US" sz="1700" b="0" i="0" u="none" strike="noStrike" dirty="0">
                          <a:solidFill>
                            <a:srgbClr val="000000"/>
                          </a:solidFill>
                          <a:effectLst/>
                          <a:latin typeface="+mj-lt"/>
                        </a:rPr>
                        <a:t>Ouganda</a:t>
                      </a: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xmlns="" val="3480019736"/>
                  </a:ext>
                </a:extLst>
              </a:tr>
              <a:tr h="274320">
                <a:tc>
                  <a:txBody>
                    <a:bodyPr/>
                    <a:lstStyle/>
                    <a:p>
                      <a:pPr algn="l" fontAlgn="b"/>
                      <a:r>
                        <a:rPr lang="en-US" sz="1700" b="0" i="0" u="none" strike="noStrike" dirty="0">
                          <a:solidFill>
                            <a:srgbClr val="000000"/>
                          </a:solidFill>
                          <a:effectLst/>
                          <a:latin typeface="+mj-lt"/>
                        </a:rPr>
                        <a:t>République unie de Tanzanie</a:t>
                      </a: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xmlns="" val="3962586717"/>
                  </a:ext>
                </a:extLst>
              </a:tr>
              <a:tr h="274320">
                <a:tc>
                  <a:txBody>
                    <a:bodyPr/>
                    <a:lstStyle/>
                    <a:p>
                      <a:pPr algn="l" fontAlgn="b"/>
                      <a:r>
                        <a:rPr lang="en-US" sz="1700" b="0" i="0" u="none" strike="noStrike" dirty="0">
                          <a:solidFill>
                            <a:srgbClr val="000000"/>
                          </a:solidFill>
                          <a:effectLst/>
                          <a:latin typeface="+mj-lt"/>
                        </a:rPr>
                        <a:t>Zambie</a:t>
                      </a: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xmlns="" val="2301633424"/>
                  </a:ext>
                </a:extLst>
              </a:tr>
              <a:tr h="274320">
                <a:tc>
                  <a:txBody>
                    <a:bodyPr/>
                    <a:lstStyle/>
                    <a:p>
                      <a:pPr algn="l" fontAlgn="b"/>
                      <a:r>
                        <a:rPr lang="en-US" sz="1700" b="0" i="0" u="none" strike="noStrike" dirty="0">
                          <a:solidFill>
                            <a:srgbClr val="000000"/>
                          </a:solidFill>
                          <a:effectLst/>
                          <a:latin typeface="+mj-lt"/>
                        </a:rPr>
                        <a:t>Zimbabwe</a:t>
                      </a: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700" b="0" i="0" u="none" strike="noStrike" dirty="0">
                        <a:solidFill>
                          <a:srgbClr val="000000"/>
                        </a:solidFill>
                        <a:effectLst/>
                        <a:latin typeface="+mj-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3361508928"/>
                  </a:ext>
                </a:extLst>
              </a:tr>
            </a:tbl>
          </a:graphicData>
        </a:graphic>
      </p:graphicFrame>
      <p:sp>
        <p:nvSpPr>
          <p:cNvPr id="3" name="Rectangle 2">
            <a:extLst>
              <a:ext uri="{FF2B5EF4-FFF2-40B4-BE49-F238E27FC236}">
                <a16:creationId xmlns:a16="http://schemas.microsoft.com/office/drawing/2014/main" xmlns="" id="{FB53A7E8-0F11-4805-840C-AD970AF05DC1}"/>
              </a:ext>
            </a:extLst>
          </p:cNvPr>
          <p:cNvSpPr/>
          <p:nvPr/>
        </p:nvSpPr>
        <p:spPr>
          <a:xfrm>
            <a:off x="4164158" y="1244922"/>
            <a:ext cx="3741665" cy="461665"/>
          </a:xfrm>
          <a:prstGeom prst="rect">
            <a:avLst/>
          </a:prstGeom>
        </p:spPr>
        <p:txBody>
          <a:bodyPr wrap="none">
            <a:spAutoFit/>
          </a:bodyPr>
          <a:lstStyle/>
          <a:p>
            <a:r>
              <a:rPr lang="en-GB" sz="2400" dirty="0">
                <a:latin typeface="+mj-lt"/>
              </a:rPr>
              <a:t>Afrique orientale et australe </a:t>
            </a:r>
            <a:endParaRPr lang="en-US" sz="2400" dirty="0">
              <a:latin typeface="+mj-lt"/>
            </a:endParaRPr>
          </a:p>
        </p:txBody>
      </p:sp>
    </p:spTree>
    <p:extLst>
      <p:ext uri="{BB962C8B-B14F-4D97-AF65-F5344CB8AC3E}">
        <p14:creationId xmlns:p14="http://schemas.microsoft.com/office/powerpoint/2010/main" val="1565103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9355" b="42879"/>
          <a:stretch/>
        </p:blipFill>
        <p:spPr>
          <a:xfrm>
            <a:off x="0" y="0"/>
            <a:ext cx="12192000" cy="6865255"/>
          </a:xfrm>
          <a:prstGeom prst="rect">
            <a:avLst/>
          </a:prstGeom>
        </p:spPr>
      </p:pic>
      <p:sp>
        <p:nvSpPr>
          <p:cNvPr id="2" name="Title 1"/>
          <p:cNvSpPr>
            <a:spLocks noGrp="1"/>
          </p:cNvSpPr>
          <p:nvPr>
            <p:ph type="ctrTitle"/>
          </p:nvPr>
        </p:nvSpPr>
        <p:spPr>
          <a:xfrm>
            <a:off x="567175" y="3460449"/>
            <a:ext cx="11057649" cy="1651151"/>
          </a:xfrm>
        </p:spPr>
        <p:txBody>
          <a:bodyPr rtlCol="0" anchor="t">
            <a:noAutofit/>
          </a:bodyPr>
          <a:lstStyle/>
          <a:p>
            <a:pPr fontAlgn="auto">
              <a:spcAft>
                <a:spcPts val="0"/>
              </a:spcAft>
              <a:defRPr/>
            </a:pPr>
            <a:r>
              <a:rPr lang="en-US" sz="5400" b="1" dirty="0">
                <a:solidFill>
                  <a:schemeClr val="bg1"/>
                </a:solidFill>
              </a:rPr>
              <a:t>Recommandations et ressources globales pour la surveillance de WinS</a:t>
            </a:r>
            <a:br>
              <a:rPr lang="en-US" sz="5400" b="1" dirty="0">
                <a:solidFill>
                  <a:schemeClr val="bg1"/>
                </a:solidFill>
              </a:rPr>
            </a:br>
            <a:r>
              <a:rPr lang="en-US" sz="5400" b="1" dirty="0">
                <a:solidFill>
                  <a:schemeClr val="bg1"/>
                </a:solidFill>
              </a:rPr>
              <a:t/>
            </a:r>
            <a:br>
              <a:rPr lang="en-US" sz="5400" b="1" dirty="0">
                <a:solidFill>
                  <a:schemeClr val="bg1"/>
                </a:solidFill>
              </a:rPr>
            </a:br>
            <a:r>
              <a:rPr lang="en-US" sz="5400" b="1" dirty="0">
                <a:solidFill>
                  <a:schemeClr val="bg1"/>
                </a:solidFill>
              </a:rPr>
              <a:t/>
            </a:r>
            <a:br>
              <a:rPr lang="en-US" sz="5400" b="1" dirty="0">
                <a:solidFill>
                  <a:schemeClr val="bg1"/>
                </a:solidFill>
              </a:rPr>
            </a:br>
            <a:r>
              <a:rPr lang="en-US" sz="5400" b="1" dirty="0">
                <a:solidFill>
                  <a:schemeClr val="bg1"/>
                </a:solidFill>
              </a:rPr>
              <a:t/>
            </a:r>
            <a:br>
              <a:rPr lang="en-US" sz="5400" b="1" dirty="0">
                <a:solidFill>
                  <a:schemeClr val="bg1"/>
                </a:solidFill>
              </a:rPr>
            </a:br>
            <a:r>
              <a:rPr lang="fr-CH" sz="5400" b="1" dirty="0">
                <a:solidFill>
                  <a:schemeClr val="bg1"/>
                </a:solidFill>
              </a:rPr>
              <a:t/>
            </a:r>
            <a:br>
              <a:rPr lang="fr-CH" sz="5400" b="1" dirty="0">
                <a:solidFill>
                  <a:schemeClr val="bg1"/>
                </a:solidFill>
              </a:rPr>
            </a:br>
            <a:endParaRPr lang="en-GB" sz="5400" b="1" dirty="0">
              <a:solidFill>
                <a:schemeClr val="bg1"/>
              </a:solidFill>
            </a:endParaRPr>
          </a:p>
        </p:txBody>
      </p:sp>
      <p:sp>
        <p:nvSpPr>
          <p:cNvPr id="5" name="Subtitle 4"/>
          <p:cNvSpPr>
            <a:spLocks noGrp="1"/>
          </p:cNvSpPr>
          <p:nvPr>
            <p:ph type="subTitle" idx="1"/>
          </p:nvPr>
        </p:nvSpPr>
        <p:spPr>
          <a:xfrm>
            <a:off x="4615995" y="5140937"/>
            <a:ext cx="7215619" cy="646331"/>
          </a:xfrm>
        </p:spPr>
        <p:txBody>
          <a:bodyPr/>
          <a:lstStyle/>
          <a:p>
            <a:pPr algn="r"/>
            <a:r>
              <a:rPr lang="en-US" sz="2000" dirty="0">
                <a:solidFill>
                  <a:schemeClr val="bg1"/>
                </a:solidFill>
                <a:latin typeface="+mj-lt"/>
              </a:rPr>
              <a:t>Programme commun OMS/UNICEF de surveillance </a:t>
            </a:r>
          </a:p>
          <a:p>
            <a:pPr algn="r"/>
            <a:r>
              <a:rPr lang="en-US" sz="2000" dirty="0">
                <a:solidFill>
                  <a:schemeClr val="bg1"/>
                </a:solidFill>
                <a:latin typeface="+mj-lt"/>
              </a:rPr>
              <a:t>info@washdata.org</a:t>
            </a:r>
          </a:p>
        </p:txBody>
      </p:sp>
      <p:sp>
        <p:nvSpPr>
          <p:cNvPr id="3" name="Rectangle 2"/>
          <p:cNvSpPr/>
          <p:nvPr/>
        </p:nvSpPr>
        <p:spPr>
          <a:xfrm>
            <a:off x="360386" y="5138374"/>
            <a:ext cx="4025153" cy="707886"/>
          </a:xfrm>
          <a:prstGeom prst="rect">
            <a:avLst/>
          </a:prstGeom>
        </p:spPr>
        <p:txBody>
          <a:bodyPr wrap="square">
            <a:spAutoFit/>
          </a:bodyPr>
          <a:lstStyle/>
          <a:p>
            <a:pPr>
              <a:spcBef>
                <a:spcPts val="432"/>
              </a:spcBef>
            </a:pPr>
            <a:r>
              <a:rPr lang="en-US" sz="2000" dirty="0">
                <a:solidFill>
                  <a:schemeClr val="bg1"/>
                </a:solidFill>
                <a:latin typeface="+mj-lt"/>
              </a:rPr>
              <a:t>1er WinS ILE Africa à Abidjan</a:t>
            </a:r>
            <a:br>
              <a:rPr lang="en-US" sz="2000" dirty="0">
                <a:solidFill>
                  <a:schemeClr val="bg1"/>
                </a:solidFill>
                <a:latin typeface="+mj-lt"/>
              </a:rPr>
            </a:br>
            <a:r>
              <a:rPr lang="en-US" sz="2000" dirty="0">
                <a:solidFill>
                  <a:schemeClr val="bg1"/>
                </a:solidFill>
                <a:latin typeface="+mj-lt"/>
              </a:rPr>
              <a:t>14 mars 2023</a:t>
            </a:r>
          </a:p>
        </p:txBody>
      </p:sp>
      <p:pic>
        <p:nvPicPr>
          <p:cNvPr id="14" name="Picture 3" descr="D:\Admin\Logo\WHO-EN-W-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7759" y="6257424"/>
            <a:ext cx="1539875" cy="471487"/>
          </a:xfrm>
          <a:prstGeom prst="rect">
            <a:avLst/>
          </a:prstGeom>
          <a:noFill/>
          <a:ln>
            <a:noFill/>
          </a:ln>
          <a:extLst>
            <a:ext uri="{909E8E84-426E-40dd-AFC4-6F175D3DCCD1}">
              <a14:hiddenFill xmlns="" xmlns:p14="http://schemas.microsoft.com/office/powerpoint/2010/main" xmlns:a14="http://schemas.microsoft.com/office/drawing/2010/main">
                <a:solidFill>
                  <a:srgbClr val="FFFFFF"/>
                </a:solidFill>
              </a14:hiddenFill>
            </a:ex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pic>
      <p:pic>
        <p:nvPicPr>
          <p:cNvPr id="15" name="Picture 1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58407" y="6257424"/>
            <a:ext cx="1554480" cy="377239"/>
          </a:xfrm>
          <a:prstGeom prst="rect">
            <a:avLst/>
          </a:prstGeom>
          <a:noFill/>
          <a:ln>
            <a:noFill/>
          </a:ln>
          <a:extLst>
            <a:ext uri="{909E8E84-426E-40dd-AFC4-6F175D3DCCD1}">
              <a14:hiddenFill xmlns="" xmlns:p14="http://schemas.microsoft.com/office/powerpoint/2010/main" xmlns:a14="http://schemas.microsoft.com/office/drawing/2010/main">
                <a:solidFill>
                  <a:srgbClr val="FFFFFF"/>
                </a:solidFill>
              </a14:hiddenFill>
            </a:ex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rotWithShape="1">
          <a:blip r:embed="rId6">
            <a:extLst>
              <a:ext uri="{BEBA8EAE-BF5A-486C-A8C5-ECC9F3942E4B}">
                <a14:imgProps xmlns:a14="http://schemas.microsoft.com/office/drawing/2010/main">
                  <a14:imgLayer r:embed="rId7">
                    <a14:imgEffect>
                      <a14:backgroundRemoval t="8889" b="17222" l="677" r="15677">
                        <a14:foregroundMark x1="2760" y1="13056" x2="2760" y2="13056"/>
                        <a14:foregroundMark x1="2969" y1="12685" x2="2969" y2="12685"/>
                        <a14:foregroundMark x1="3177" y1="12593" x2="3177" y2="12593"/>
                        <a14:foregroundMark x1="7135" y1="11759" x2="7135" y2="11759"/>
                        <a14:foregroundMark x1="7240" y1="13981" x2="7240" y2="13981"/>
                        <a14:foregroundMark x1="8958" y1="15000" x2="8958" y2="15000"/>
                        <a14:foregroundMark x1="9063" y1="14167" x2="9063" y2="14167"/>
                        <a14:foregroundMark x1="9063" y1="13333" x2="9063" y2="13333"/>
                        <a14:foregroundMark x1="9115" y1="12685" x2="9115" y2="12685"/>
                        <a14:foregroundMark x1="8385" y1="15093" x2="8385" y2="15093"/>
                        <a14:foregroundMark x1="10469" y1="12963" x2="10469" y2="12963"/>
                        <a14:foregroundMark x1="10469" y1="12407" x2="10469" y2="12407"/>
                        <a14:foregroundMark x1="10365" y1="14259" x2="10365" y2="14259"/>
                        <a14:foregroundMark x1="10365" y1="15000" x2="10365" y2="15000"/>
                        <a14:foregroundMark x1="10938" y1="13611" x2="10938" y2="13611"/>
                        <a14:foregroundMark x1="11146" y1="14074" x2="11146" y2="14074"/>
                        <a14:foregroundMark x1="11146" y1="14444" x2="11146" y2="14444"/>
                        <a14:foregroundMark x1="11510" y1="13611" x2="11510" y2="13611"/>
                        <a14:foregroundMark x1="11667" y1="12963" x2="11667" y2="12963"/>
                        <a14:foregroundMark x1="11927" y1="12407" x2="11927" y2="12407"/>
                        <a14:foregroundMark x1="12083" y1="12037" x2="12083" y2="12037"/>
                        <a14:foregroundMark x1="12031" y1="13519" x2="12031" y2="13519"/>
                        <a14:foregroundMark x1="12031" y1="14537" x2="12031" y2="14537"/>
                        <a14:foregroundMark x1="13385" y1="12315" x2="13385" y2="12315"/>
                        <a14:foregroundMark x1="13333" y1="13148" x2="13333" y2="13148"/>
                        <a14:foregroundMark x1="13646" y1="12037" x2="13646" y2="12037"/>
                        <a14:foregroundMark x1="14167" y1="12130" x2="14167" y2="12130"/>
                        <a14:foregroundMark x1="14323" y1="12870" x2="14323" y2="12870"/>
                        <a14:foregroundMark x1="14323" y1="13426" x2="14323" y2="13426"/>
                        <a14:foregroundMark x1="13802" y1="13889" x2="13802" y2="13889"/>
                        <a14:foregroundMark x1="13385" y1="13796" x2="13385" y2="13796"/>
                        <a14:foregroundMark x1="13385" y1="14537" x2="13385" y2="14537"/>
                        <a14:foregroundMark x1="4271" y1="12778" x2="4271" y2="12778"/>
                        <a14:foregroundMark x1="4323" y1="12500" x2="4323" y2="12500"/>
                        <a14:foregroundMark x1="4531" y1="12315" x2="4531" y2="12315"/>
                        <a14:foregroundMark x1="4635" y1="12500" x2="4635" y2="12500"/>
                        <a14:foregroundMark x1="4635" y1="12963" x2="4635" y2="12963"/>
                        <a14:foregroundMark x1="3906" y1="12778" x2="3906" y2="12778"/>
                        <a14:foregroundMark x1="3594" y1="12870" x2="3594" y2="12870"/>
                        <a14:foregroundMark x1="3906" y1="12500" x2="3906" y2="12500"/>
                        <a14:foregroundMark x1="3906" y1="13148" x2="3906" y2="13148"/>
                        <a14:foregroundMark x1="3958" y1="12315" x2="3958" y2="12315"/>
                        <a14:foregroundMark x1="2604" y1="12315" x2="2604" y2="12315"/>
                        <a14:foregroundMark x1="2708" y1="12685" x2="2708" y2="12685"/>
                        <a14:foregroundMark x1="2865" y1="12870" x2="2865" y2="12870"/>
                        <a14:foregroundMark x1="3281" y1="12407" x2="3281" y2="12407"/>
                        <a14:foregroundMark x1="1667" y1="14537" x2="1667" y2="14537"/>
                        <a14:foregroundMark x1="1667" y1="14074" x2="1667" y2="14074"/>
                        <a14:foregroundMark x1="1354" y1="14074" x2="1354" y2="14074"/>
                        <a14:foregroundMark x1="1302" y1="14444" x2="1302" y2="14444"/>
                        <a14:foregroundMark x1="1406" y1="14722" x2="1406" y2="14722"/>
                        <a14:foregroundMark x1="2031" y1="14167" x2="2031" y2="14167"/>
                        <a14:foregroundMark x1="2031" y1="14722" x2="2031" y2="14722"/>
                        <a14:foregroundMark x1="2344" y1="14722" x2="2344" y2="14722"/>
                        <a14:foregroundMark x1="2760" y1="14444" x2="2760" y2="14444"/>
                        <a14:foregroundMark x1="2813" y1="13981" x2="2813" y2="13981"/>
                        <a14:foregroundMark x1="2708" y1="14722" x2="2708" y2="14722"/>
                        <a14:foregroundMark x1="2344" y1="14074" x2="2344" y2="14074"/>
                        <a14:foregroundMark x1="3125" y1="14167" x2="3125" y2="14167"/>
                        <a14:foregroundMark x1="3333" y1="13889" x2="3333" y2="13889"/>
                        <a14:foregroundMark x1="3490" y1="14074" x2="3490" y2="14074"/>
                        <a14:foregroundMark x1="3125" y1="14630" x2="3125" y2="14630"/>
                        <a14:foregroundMark x1="3333" y1="14815" x2="3333" y2="14815"/>
                        <a14:foregroundMark x1="3438" y1="14722" x2="3438" y2="14722"/>
                        <a14:foregroundMark x1="3906" y1="13981" x2="3906" y2="13981"/>
                        <a14:foregroundMark x1="3802" y1="14444" x2="3802" y2="14444"/>
                        <a14:foregroundMark x1="3958" y1="14444" x2="3958" y2="14444"/>
                        <a14:foregroundMark x1="3854" y1="14815" x2="3854" y2="14815"/>
                        <a14:foregroundMark x1="4479" y1="14074" x2="4479" y2="14074"/>
                        <a14:foregroundMark x1="4375" y1="14352" x2="4375" y2="14352"/>
                        <a14:foregroundMark x1="4375" y1="13148" x2="4375" y2="13148"/>
                        <a14:foregroundMark x1="5729" y1="11204" x2="5729" y2="11204"/>
                        <a14:foregroundMark x1="6406" y1="11481" x2="6406" y2="11481"/>
                        <a14:foregroundMark x1="6302" y1="16296" x2="6302" y2="16296"/>
                        <a14:foregroundMark x1="7135" y1="16204" x2="7135" y2="16204"/>
                        <a14:foregroundMark x1="7396" y1="16296" x2="7396" y2="16296"/>
                        <a14:backgroundMark x1="3333" y1="13333" x2="3333" y2="13333"/>
                        <a14:backgroundMark x1="1458" y1="14352" x2="1458" y2="14352"/>
                        <a14:backgroundMark x1="1875" y1="14444" x2="1875" y2="14444"/>
                        <a14:backgroundMark x1="4479" y1="12778" x2="4479" y2="12778"/>
                        <a14:backgroundMark x1="6146" y1="13611" x2="6146" y2="13611"/>
                      </a14:backgroundRemoval>
                    </a14:imgEffect>
                  </a14:imgLayer>
                </a14:imgProps>
              </a:ext>
            </a:extLst>
          </a:blip>
          <a:srcRect l="766" t="9048" r="84333" b="82799"/>
          <a:stretch/>
        </p:blipFill>
        <p:spPr>
          <a:xfrm>
            <a:off x="8223805" y="6148387"/>
            <a:ext cx="1934272" cy="595312"/>
          </a:xfrm>
          <a:prstGeom prst="rect">
            <a:avLst/>
          </a:prstGeom>
        </p:spPr>
      </p:pic>
    </p:spTree>
    <p:extLst>
      <p:ext uri="{BB962C8B-B14F-4D97-AF65-F5344CB8AC3E}">
        <p14:creationId xmlns:p14="http://schemas.microsoft.com/office/powerpoint/2010/main" val="2411766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2.3420"/>
  <p:tag name="SLIDO_PRESENTATION_ID" val="00000000-0000-0000-0000-000000000000"/>
  <p:tag name="SLIDO_EVENT_UUID" val="e8357dc0-2ef9-4d0b-be88-2cf49fafc8d8"/>
  <p:tag name="SLIDO_EVENT_SECTION_UUID" val="e20bb3ad-695e-4756-98d1-98d059bb2bf7"/>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Nzg2NDExOTV9"/>
  <p:tag name="SLIDO_TYPE" val="SlidoPoll"/>
  <p:tag name="SLIDO_POLL_UUID" val="71c16e9d-dce7-4016-915c-e1c5d73fc944"/>
  <p:tag name="SLIDO_TIMELINE" val="W3sicG9sbFF1ZXN0aW9uVXVpZCI6IjJkNDc4NjgzLWI5YzEtNGMzOS1iYzkwLWEwN2ExODY5MjI1OSIsInNob3dSZXN1bHRzIjp0cnVlLCJzaG93Q29ycmVjdEFuc3dlcnMiOmZhbHNlLCJ2b3RpbmdMb2NrZWQiOmZhbHNlfV0="/>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heme/theme1.xml><?xml version="1.0" encoding="utf-8"?>
<a:theme xmlns:a="http://schemas.openxmlformats.org/drawingml/2006/main" name="2_Office Theme">
  <a:themeElements>
    <a:clrScheme name="JMP palette">
      <a:dk1>
        <a:sysClr val="windowText" lastClr="000000"/>
      </a:dk1>
      <a:lt1>
        <a:sysClr val="window" lastClr="FFFFFF"/>
      </a:lt1>
      <a:dk2>
        <a:srgbClr val="1F497D"/>
      </a:dk2>
      <a:lt2>
        <a:srgbClr val="EEECE1"/>
      </a:lt2>
      <a:accent1>
        <a:srgbClr val="29B6F6"/>
      </a:accent1>
      <a:accent2>
        <a:srgbClr val="66BB6A"/>
      </a:accent2>
      <a:accent3>
        <a:srgbClr val="AB47BC"/>
      </a:accent3>
      <a:accent4>
        <a:srgbClr val="FFF176"/>
      </a:accent4>
      <a:accent5>
        <a:srgbClr val="FFCA28"/>
      </a:accent5>
      <a:accent6>
        <a:srgbClr val="0288D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JMP palette">
      <a:dk1>
        <a:sysClr val="windowText" lastClr="000000"/>
      </a:dk1>
      <a:lt1>
        <a:sysClr val="window" lastClr="FFFFFF"/>
      </a:lt1>
      <a:dk2>
        <a:srgbClr val="1F497D"/>
      </a:dk2>
      <a:lt2>
        <a:srgbClr val="EEECE1"/>
      </a:lt2>
      <a:accent1>
        <a:srgbClr val="29B6F6"/>
      </a:accent1>
      <a:accent2>
        <a:srgbClr val="66BB6A"/>
      </a:accent2>
      <a:accent3>
        <a:srgbClr val="AB47BC"/>
      </a:accent3>
      <a:accent4>
        <a:srgbClr val="FFF176"/>
      </a:accent4>
      <a:accent5>
        <a:srgbClr val="FFCA28"/>
      </a:accent5>
      <a:accent6>
        <a:srgbClr val="0288D1"/>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JMP palette">
      <a:dk1>
        <a:sysClr val="windowText" lastClr="000000"/>
      </a:dk1>
      <a:lt1>
        <a:sysClr val="window" lastClr="FFFFFF"/>
      </a:lt1>
      <a:dk2>
        <a:srgbClr val="1F497D"/>
      </a:dk2>
      <a:lt2>
        <a:srgbClr val="EEECE1"/>
      </a:lt2>
      <a:accent1>
        <a:srgbClr val="29B6F6"/>
      </a:accent1>
      <a:accent2>
        <a:srgbClr val="66BB6A"/>
      </a:accent2>
      <a:accent3>
        <a:srgbClr val="AB47BC"/>
      </a:accent3>
      <a:accent4>
        <a:srgbClr val="FFF176"/>
      </a:accent4>
      <a:accent5>
        <a:srgbClr val="FFCA28"/>
      </a:accent5>
      <a:accent6>
        <a:srgbClr val="0288D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10234</TotalTime>
  <Words>3206</Words>
  <Application>Microsoft Office PowerPoint</Application>
  <PresentationFormat>Grand écran</PresentationFormat>
  <Paragraphs>561</Paragraphs>
  <Slides>32</Slides>
  <Notes>16</Notes>
  <HiddenSlides>0</HiddenSlides>
  <MMClips>0</MMClips>
  <ScaleCrop>false</ScaleCrop>
  <HeadingPairs>
    <vt:vector size="6" baseType="variant">
      <vt:variant>
        <vt:lpstr>Polices utilisées</vt:lpstr>
      </vt:variant>
      <vt:variant>
        <vt:i4>13</vt:i4>
      </vt:variant>
      <vt:variant>
        <vt:lpstr>Thème</vt:lpstr>
      </vt:variant>
      <vt:variant>
        <vt:i4>6</vt:i4>
      </vt:variant>
      <vt:variant>
        <vt:lpstr>Titres des diapositives</vt:lpstr>
      </vt:variant>
      <vt:variant>
        <vt:i4>32</vt:i4>
      </vt:variant>
    </vt:vector>
  </HeadingPairs>
  <TitlesOfParts>
    <vt:vector size="51" baseType="lpstr">
      <vt:lpstr>ＭＳ Ｐゴシック</vt:lpstr>
      <vt:lpstr>SimSun</vt:lpstr>
      <vt:lpstr>Arial</vt:lpstr>
      <vt:lpstr>Arial Narrow</vt:lpstr>
      <vt:lpstr>Calibri</vt:lpstr>
      <vt:lpstr>Calibri Light</vt:lpstr>
      <vt:lpstr>Gill Sans Infant MT</vt:lpstr>
      <vt:lpstr>HelveticaNeueLT Pro 55 Roman</vt:lpstr>
      <vt:lpstr>Impact</vt:lpstr>
      <vt:lpstr>Lucida Grande</vt:lpstr>
      <vt:lpstr>Open Sans</vt:lpstr>
      <vt:lpstr>Times New Roman</vt:lpstr>
      <vt:lpstr>Wingdings</vt:lpstr>
      <vt:lpstr>2_Office Theme</vt:lpstr>
      <vt:lpstr>Custom Design</vt:lpstr>
      <vt:lpstr>1_Custom Design</vt:lpstr>
      <vt:lpstr>3_Office Theme</vt:lpstr>
      <vt:lpstr>1_Office Theme</vt:lpstr>
      <vt:lpstr>4_Office Theme</vt:lpstr>
      <vt:lpstr>Présentation PowerPoint</vt:lpstr>
      <vt:lpstr>Présentation PowerPoint</vt:lpstr>
      <vt:lpstr>Présentation PowerPoint</vt:lpstr>
      <vt:lpstr>Présentation PowerPoint</vt:lpstr>
      <vt:lpstr>Présentation PowerPoint</vt:lpstr>
      <vt:lpstr>Mondial</vt:lpstr>
      <vt:lpstr>QUELS SONT LES PAYS QUI ONT FOURNI DES DONNÉES POUR LE RAPPORT JMP 2022 ?</vt:lpstr>
      <vt:lpstr>QUELS SONT LES PAYS QUI ONT FOURNI DES DONNÉES POUR LE RAPPORT JMP 2022 ?</vt:lpstr>
      <vt:lpstr>Recommandations et ressources globales pour la surveillance de WinS     </vt:lpstr>
      <vt:lpstr>Recommandations et ressources mondiales pour...</vt:lpstr>
      <vt:lpstr>Recommandations et ressources mondiales pour...</vt:lpstr>
      <vt:lpstr>Éléments des services WASH de base dans les écoles</vt:lpstr>
      <vt:lpstr>7 questions essentielles pour contrôler le service de base</vt:lpstr>
      <vt:lpstr>Échelles de service du PCS pour l'eau, l'assainissement et l'hygiène dans les écoles</vt:lpstr>
      <vt:lpstr>Exemples de questions élargies pour contrôler l'intégration de WinS</vt:lpstr>
      <vt:lpstr>Outil basé sur Excel pour soutenir la collecte et l'analyse des données</vt:lpstr>
      <vt:lpstr>Outil basé sur Excel pour soutenir la surveillance de WinS - collecte de données</vt:lpstr>
      <vt:lpstr>Les questions peuvent être copiées et collées dans les questionnaires EMIS et modifiées si nécessaire.</vt:lpstr>
      <vt:lpstr>Les trois derniers onglets peuvent être modifiés selon les besoins, sauvegardés dans un fichier Excel séparé et téléchargés dans la KoBo Toolbox (https://xlsform.org/en/). </vt:lpstr>
      <vt:lpstr>Présentation PowerPoint</vt:lpstr>
      <vt:lpstr>Recommandations et ressources mondiales pour...</vt:lpstr>
      <vt:lpstr>Outil basé sur Excel pour soutenir la surveillance de WinS - analyse des données</vt:lpstr>
      <vt:lpstr>Présentation PowerPoint</vt:lpstr>
      <vt:lpstr>Présentation PowerPoint</vt:lpstr>
      <vt:lpstr>Présentation PowerPoint</vt:lpstr>
      <vt:lpstr>Présentation PowerPoint</vt:lpstr>
      <vt:lpstr>Présentation PowerPoint</vt:lpstr>
      <vt:lpstr>Liste de contrôle pour le suivi national des ODD pour WinS</vt:lpstr>
      <vt:lpstr>Présentation PowerPoint</vt:lpstr>
      <vt:lpstr>Présentation PowerPoint</vt:lpstr>
      <vt:lpstr>Session d'écoute</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Chatterley, Christie</dc:creator>
  <cp:keywords>, docId:C82BE24DA99EB325373376FEADD25CBD</cp:keywords>
  <cp:lastModifiedBy>HP</cp:lastModifiedBy>
  <cp:revision>95</cp:revision>
  <dcterms:created xsi:type="dcterms:W3CDTF">2019-10-29T13:38:53Z</dcterms:created>
  <dcterms:modified xsi:type="dcterms:W3CDTF">2023-03-14T10:18:02Z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1.5.2.3420</vt:lpwstr>
  </property>
</Properties>
</file>